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8" r:id="rId2"/>
    <p:sldId id="279" r:id="rId3"/>
    <p:sldId id="280" r:id="rId4"/>
    <p:sldId id="281" r:id="rId5"/>
    <p:sldId id="283" r:id="rId6"/>
    <p:sldId id="284" r:id="rId7"/>
    <p:sldId id="286" r:id="rId8"/>
    <p:sldId id="287" r:id="rId9"/>
    <p:sldId id="285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60"/>
  </p:normalViewPr>
  <p:slideViewPr>
    <p:cSldViewPr snapToGrid="0">
      <p:cViewPr>
        <p:scale>
          <a:sx n="80" d="100"/>
          <a:sy n="80" d="100"/>
        </p:scale>
        <p:origin x="70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AF318-B59E-4BCC-A9DE-1D7CC0FFFAC0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734F9-2D2A-4864-B9B2-F8677A59B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20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734F9-2D2A-4864-B9B2-F8677A59B0D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48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734F9-2D2A-4864-B9B2-F8677A59B0D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89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734F9-2D2A-4864-B9B2-F8677A59B0D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7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734F9-2D2A-4864-B9B2-F8677A59B0D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6B21-B179-4BC3-3D19-0B7C91803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556A0B-0A28-C112-001E-392C6336B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5933F-64C3-FDF1-AAED-C13AD27E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7CBF92-0B56-1EF0-63B3-708EE7BA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AE0850-87D0-C22C-E855-CA0D1D7C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572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7B493-F438-BFB1-2450-DC316591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3E67D8-F22E-23D9-9093-346650A51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885DFF-EFDB-2F4C-3024-EE2898FF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D1273-6C34-631B-5C10-AAB9F2EB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6F11E8-610A-7179-E80C-9C8B120B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88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6FD527-C53F-8648-4E1F-4AD27F25E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C18D79-200A-AD7A-A37E-70298A22E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316FE7-2E47-C3E4-02C7-63900918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6848C-9D79-04B2-2865-C55DEC74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8C4402-B12A-C882-3531-5215722A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56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5AEF9-7391-0737-73C7-0C1AB5F1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E18649-DE93-41B6-1C7D-7DC8EF52E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C914FD-D1C3-C630-A5A1-E9607276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6D3588-62E1-FC8A-02F8-BD5753A5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DD72B-A857-34FB-055B-F6D237C4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90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C53DB-22D4-CBEA-FA90-5DE9E1ED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174974-6AFA-25CA-CEAE-01BC19B5F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3635A9-B3AD-38A8-D50C-2C68F05E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66CE4E-F5B3-75D6-97E8-5EEBBD63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63AB2A-95B6-13FD-2083-4E11539C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4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D41E-9C1C-2377-2D99-4DC89BFA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C91778-019A-580F-E584-4550F21EF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8E283F-07A3-D7BE-2F17-E5C1EBC95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F5385B-009A-FD24-E677-AE1AB659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A5FD32-3F64-D693-E745-EDAAA44D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C92E5B-0BD8-1DF8-9DCC-3A7594D0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62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721CA-7E8A-315F-31E7-00D6D85B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C079B4-DA10-924B-3E54-B764F8E32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0512B6-D822-8E89-289F-308F4E3D8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D7F67E1-35D1-E2D9-5D33-F88B79758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C72396-990A-25FA-3C5A-450A2E27B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283209-8472-E9D3-391E-6F636730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72ED94-F83B-E905-51BD-4AF9EB6A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A4A5A0-B59C-BBC0-AF41-4E8BE492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5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4D99C-45E4-4012-06B2-9CC1F09F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A2A421-3B40-A8D8-D149-DAAF5180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D4357C-E831-08DE-ECD6-7E62BD2C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E10ECE-DDD8-8D10-25FC-051E0D69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53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0B6ABF-1EE8-EE8D-0D2E-4ADA492B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294C82-1E83-A844-92AE-E698A9F8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E07908-7BCF-19CC-ED3F-F486F4E6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89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6A04F-87AE-2775-6AFB-6A3455C1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075ED2-B0E6-78E5-3569-AC5C76F2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3B46D-1A4A-A85B-0B5E-8745B45C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73E24D-3B52-B24A-17BC-9D749C35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9D45EC-9584-422A-91E0-11208F8A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FF530F-476B-FD40-8C80-9CA933D6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37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14EDC-BADE-8C90-47AF-863AC817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0C95F09-AA30-E59C-0211-018CE579D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30EBD4-A96F-8DB3-C060-26E120D4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DE7C3E-1BA6-C4E3-D073-85B1A9F0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5A5BEB-A669-6203-E1AF-46E3FC10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78145D-9BDB-6332-7536-4E9645D9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70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EE942-1B25-6229-CFF5-09442AEB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96135E-FBD7-D285-07A2-9D5BCFC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DEAD28-908C-7606-424E-0AC7A8217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62F09-D574-49A8-B3BA-2D723A4AB652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3003B-38EC-2699-5927-5672BBEBA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089ED4-14D8-82E7-418F-719322149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35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19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77C5C-EB6F-4F67-CAEF-E555D3EC3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E8D83-E4B7-04BD-9E66-31E8A4B0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2" y="154965"/>
            <a:ext cx="1856556" cy="18565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A9CA1A-8F72-D1D0-485E-CE46B7019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731" y="154965"/>
            <a:ext cx="1856556" cy="1856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770BA-DF85-AAE0-C058-8FD7387DD4F6}"/>
              </a:ext>
            </a:extLst>
          </p:cNvPr>
          <p:cNvSpPr txBox="1"/>
          <p:nvPr/>
        </p:nvSpPr>
        <p:spPr>
          <a:xfrm>
            <a:off x="155131" y="2625122"/>
            <a:ext cx="119141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«Дослідження методами машинного навчання залізовмісних дефектів у кремнієвих </a:t>
            </a:r>
            <a:r>
              <a:rPr lang="uk-UA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4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uk-UA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-p-p</a:t>
            </a:r>
            <a:r>
              <a:rPr lang="uk-UA" sz="4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uk-U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структурах»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16527-665F-3676-77B6-37FF154D8532}"/>
              </a:ext>
            </a:extLst>
          </p:cNvPr>
          <p:cNvSpPr txBox="1"/>
          <p:nvPr/>
        </p:nvSpPr>
        <p:spPr>
          <a:xfrm>
            <a:off x="155131" y="5009650"/>
            <a:ext cx="476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Виконав: Завгородній Олексій Володимирович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4A83A-C7F7-CD30-7C15-3617A42EB9DD}"/>
              </a:ext>
            </a:extLst>
          </p:cNvPr>
          <p:cNvSpPr txBox="1"/>
          <p:nvPr/>
        </p:nvSpPr>
        <p:spPr>
          <a:xfrm>
            <a:off x="2072643" y="1113791"/>
            <a:ext cx="807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Київський національний університет імені Тараса Шевченка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57EC7-DB2C-094A-71DD-8506BB27505C}"/>
              </a:ext>
            </a:extLst>
          </p:cNvPr>
          <p:cNvSpPr txBox="1"/>
          <p:nvPr/>
        </p:nvSpPr>
        <p:spPr>
          <a:xfrm>
            <a:off x="155131" y="5493283"/>
            <a:ext cx="65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 керівник: д. ф.-м. н., професор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Оліх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Олег Ярославович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BF7FF-DE92-04BC-FF48-A3B73F0B857F}"/>
              </a:ext>
            </a:extLst>
          </p:cNvPr>
          <p:cNvSpPr txBox="1"/>
          <p:nvPr/>
        </p:nvSpPr>
        <p:spPr>
          <a:xfrm>
            <a:off x="5449107" y="6308151"/>
            <a:ext cx="129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Київ - 2026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FFA7-7CF1-5AD6-50F0-F49CFA4E93E3}"/>
              </a:ext>
            </a:extLst>
          </p:cNvPr>
          <p:cNvSpPr txBox="1"/>
          <p:nvPr/>
        </p:nvSpPr>
        <p:spPr>
          <a:xfrm>
            <a:off x="7711296" y="5009650"/>
            <a:ext cx="38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Галузь знань: 10 – Природничі науки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7253AE-5A0C-3239-A842-31C6BB19622B}"/>
              </a:ext>
            </a:extLst>
          </p:cNvPr>
          <p:cNvSpPr txBox="1"/>
          <p:nvPr/>
        </p:nvSpPr>
        <p:spPr>
          <a:xfrm>
            <a:off x="7711296" y="5493283"/>
            <a:ext cx="43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Спеціальність: 104 – Фізика та астрономія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2330E3-3253-ABF8-878F-08961FA05B19}"/>
              </a:ext>
            </a:extLst>
          </p:cNvPr>
          <p:cNvSpPr txBox="1"/>
          <p:nvPr/>
        </p:nvSpPr>
        <p:spPr>
          <a:xfrm>
            <a:off x="3656905" y="621298"/>
            <a:ext cx="491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Міністерство освіти і науки України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B3F17-0531-715D-140C-149A084E8264}"/>
              </a:ext>
            </a:extLst>
          </p:cNvPr>
          <p:cNvSpPr txBox="1"/>
          <p:nvPr/>
        </p:nvSpPr>
        <p:spPr>
          <a:xfrm>
            <a:off x="834478" y="2252476"/>
            <a:ext cx="105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Дисертаційна робота на здобуття наукового ступеня доктора філософії на тему: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43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6DD2200-EC01-F913-D438-3491182855A6}"/>
              </a:ext>
            </a:extLst>
          </p:cNvPr>
          <p:cNvSpPr/>
          <p:nvPr/>
        </p:nvSpPr>
        <p:spPr>
          <a:xfrm>
            <a:off x="2635081" y="98101"/>
            <a:ext cx="6921838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моделювання та експерименту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диаграмма, линия, круг, оригами">
            <a:extLst>
              <a:ext uri="{FF2B5EF4-FFF2-40B4-BE49-F238E27FC236}">
                <a16:creationId xmlns:a16="http://schemas.microsoft.com/office/drawing/2014/main" id="{437905AE-0584-8261-BADC-B476041F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563"/>
            <a:ext cx="5448610" cy="2923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6FB6F-A4D0-AC64-E145-121957E9DED8}"/>
              </a:ext>
            </a:extLst>
          </p:cNvPr>
          <p:cNvSpPr txBox="1"/>
          <p:nvPr/>
        </p:nvSpPr>
        <p:spPr>
          <a:xfrm>
            <a:off x="5746729" y="791309"/>
            <a:ext cx="105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 1</a:t>
            </a:r>
            <a:endParaRPr lang="ru-RU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A15F30-1412-CCB6-6DD5-39FD8010F784}"/>
                  </a:ext>
                </a:extLst>
              </p:cNvPr>
              <p:cNvSpPr txBox="1"/>
              <p:nvPr/>
            </p:nvSpPr>
            <p:spPr>
              <a:xfrm>
                <a:off x="7642908" y="2094315"/>
                <a:ext cx="2648738" cy="458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A15F30-1412-CCB6-6DD5-39FD8010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08" y="2094315"/>
                <a:ext cx="2648738" cy="458202"/>
              </a:xfrm>
              <a:prstGeom prst="rect">
                <a:avLst/>
              </a:prstGeom>
              <a:blipFill>
                <a:blip r:embed="rId3"/>
                <a:stretch>
                  <a:fillRect l="-2304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BA6BF2F-2DA2-6E66-CFC8-CBCCE3ED1398}"/>
              </a:ext>
            </a:extLst>
          </p:cNvPr>
          <p:cNvSpPr txBox="1"/>
          <p:nvPr/>
        </p:nvSpPr>
        <p:spPr>
          <a:xfrm>
            <a:off x="5746729" y="1252974"/>
            <a:ext cx="64410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атоми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утворюють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перебувають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міжвузловому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положенні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6DC8B-4128-D495-FA6F-8758A825E3C0}"/>
              </a:ext>
            </a:extLst>
          </p:cNvPr>
          <p:cNvSpPr txBox="1"/>
          <p:nvPr/>
        </p:nvSpPr>
        <p:spPr>
          <a:xfrm>
            <a:off x="5746728" y="2541801"/>
            <a:ext cx="105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 2</a:t>
            </a:r>
            <a:endParaRPr lang="ru-RU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C6104-A5AE-CDF3-0B4A-DDBC2DEE8AF3}"/>
              </a:ext>
            </a:extLst>
          </p:cNvPr>
          <p:cNvSpPr txBox="1"/>
          <p:nvPr/>
        </p:nvSpPr>
        <p:spPr>
          <a:xfrm>
            <a:off x="5746728" y="3001085"/>
            <a:ext cx="63058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кремнії співіснують як ізольовані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міжвузлові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атоми заліза, так і їхні пари з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заміщуючим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бором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93DD0B-4CEF-8D4B-255F-59DAB07A3DFA}"/>
                  </a:ext>
                </a:extLst>
              </p:cNvPr>
              <p:cNvSpPr txBox="1"/>
              <p:nvPr/>
            </p:nvSpPr>
            <p:spPr>
              <a:xfrm>
                <a:off x="7650987" y="3842426"/>
                <a:ext cx="2640659" cy="405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Fe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93DD0B-4CEF-8D4B-255F-59DAB07A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87" y="3842426"/>
                <a:ext cx="2640659" cy="405367"/>
              </a:xfrm>
              <a:prstGeom prst="rect">
                <a:avLst/>
              </a:prstGeom>
              <a:blipFill>
                <a:blip r:embed="rId4"/>
                <a:stretch>
                  <a:fillRect l="-2540" b="-149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05845-CBE7-FBDA-FCB8-EFDC5BCD0F26}"/>
                  </a:ext>
                </a:extLst>
              </p:cNvPr>
              <p:cNvSpPr txBox="1"/>
              <p:nvPr/>
            </p:nvSpPr>
            <p:spPr>
              <a:xfrm>
                <a:off x="272374" y="4456434"/>
                <a:ext cx="6439711" cy="1372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sub>
                          </m:sSub>
                        </m:den>
                      </m:f>
                      <m:r>
                        <a:rPr lang="ru-RU" sz="20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ru-RU" sz="2000" b="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ru-RU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2000" b="0" i="1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ru-RU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1 + </m:t>
                              </m:r>
                              <m:f>
                                <m:fPr>
                                  <m:ctrlPr>
                                    <a:rPr lang="ru-RU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sz="2000" b="0" i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ru-RU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b="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ru-RU" sz="2000" b="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  <m:t>𝑘𝑇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ru-RU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1 + </m:t>
                              </m:r>
                              <m:r>
                                <m:rPr>
                                  <m:sty m:val="p"/>
                                </m:rP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ru-RU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ru-RU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ru-RU" sz="20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r>
                                        <a:rPr lang="ru-RU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000" b="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ru-RU" sz="2000" b="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ru-RU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sz="2000" b="0" i="0">
                                                  <a:latin typeface="Cambria Math" panose="02040503050406030204" pitchFamily="18" charset="0"/>
                                                </a:rPr>
                                                <m:t>Fe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ru-RU" sz="2000" b="0" i="1">
                                          <a:latin typeface="Cambria Math" panose="02040503050406030204" pitchFamily="18" charset="0"/>
                                        </a:rPr>
                                        <m:t>𝑘𝑇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05845-CBE7-FBDA-FCB8-EFDC5BCD0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74" y="4456434"/>
                <a:ext cx="6439711" cy="1372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5326B5D-FD27-4F23-5DBF-A5528F0A2305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DD5DC8-3907-A743-5C17-3C7E38DA4C6C}"/>
                  </a:ext>
                </a:extLst>
              </p:cNvPr>
              <p:cNvSpPr txBox="1"/>
              <p:nvPr/>
            </p:nvSpPr>
            <p:spPr>
              <a:xfrm>
                <a:off x="2272017" y="6042009"/>
                <a:ext cx="2440424" cy="42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ru-RU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2000" b="0" i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ru-RU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ru-RU" sz="2000" b="0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ru-RU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2000" b="0" i="0">
                              <a:latin typeface="Cambria Math" panose="02040503050406030204" pitchFamily="18" charset="0"/>
                            </a:rPr>
                            <m:t>Fe</m:t>
                          </m:r>
                        </m:sub>
                      </m:sSub>
                      <m:r>
                        <a:rPr lang="ru-RU" sz="2000" b="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ru-RU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2000" b="0" i="0">
                              <a:latin typeface="Cambria Math" panose="02040503050406030204" pitchFamily="18" charset="0"/>
                            </a:rPr>
                            <m:t>FeB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DD5DC8-3907-A743-5C17-3C7E38DA4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017" y="6042009"/>
                <a:ext cx="2440424" cy="427681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1B07732-C07F-1B12-0BD0-03DB5A9160D2}"/>
              </a:ext>
            </a:extLst>
          </p:cNvPr>
          <p:cNvSpPr/>
          <p:nvPr/>
        </p:nvSpPr>
        <p:spPr>
          <a:xfrm>
            <a:off x="272373" y="4292293"/>
            <a:ext cx="6439711" cy="2390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07C0DF-E9BE-5A21-6EA6-36303CBF4AE6}"/>
                  </a:ext>
                </a:extLst>
              </p:cNvPr>
              <p:cNvSpPr txBox="1"/>
              <p:nvPr/>
            </p:nvSpPr>
            <p:spPr>
              <a:xfrm>
                <a:off x="7051278" y="5467022"/>
                <a:ext cx="48165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type m:val="lin"/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𝐹𝑒𝐵</m:t>
                              </m:r>
                            </m:sub>
                          </m:sSub>
                          <m:r>
                            <a:rPr lang="ru-RU" sz="2400" b="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</m:sSub>
                          <m:r>
                            <a:rPr lang="ru-RU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𝐹𝑒𝐵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07C0DF-E9BE-5A21-6EA6-36303CBF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278" y="5467022"/>
                <a:ext cx="4816592" cy="461665"/>
              </a:xfrm>
              <a:prstGeom prst="rect">
                <a:avLst/>
              </a:prstGeom>
              <a:blipFill>
                <a:blip r:embed="rId7"/>
                <a:stretch>
                  <a:fillRect t="-125000" b="-1907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8ADE0C-2B4D-D84F-4180-F21548B4695C}"/>
                  </a:ext>
                </a:extLst>
              </p:cNvPr>
              <p:cNvSpPr txBox="1"/>
              <p:nvPr/>
            </p:nvSpPr>
            <p:spPr>
              <a:xfrm>
                <a:off x="6811773" y="4659170"/>
                <a:ext cx="53212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розрахункових моделей оцінювалися саме відносні зміни параметрів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8ADE0C-2B4D-D84F-4180-F21548B46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773" y="4659170"/>
                <a:ext cx="5321246" cy="707886"/>
              </a:xfrm>
              <a:prstGeom prst="rect">
                <a:avLst/>
              </a:prstGeom>
              <a:blipFill>
                <a:blip r:embed="rId8"/>
                <a:stretch>
                  <a:fillRect l="-1145" t="-4310" r="-802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45D2A4-B45D-552D-7F1B-6ADBCC9737E7}"/>
                  </a:ext>
                </a:extLst>
              </p:cNvPr>
              <p:cNvSpPr txBox="1"/>
              <p:nvPr/>
            </p:nvSpPr>
            <p:spPr>
              <a:xfrm>
                <a:off x="8082979" y="6042009"/>
                <a:ext cx="29478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uk-U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uk-U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uk-U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𝑜𝑐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45D2A4-B45D-552D-7F1B-6ADBCC973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979" y="6042009"/>
                <a:ext cx="2947879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3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5884F9A-3D8E-BC45-FC63-3223A27EA7D0}"/>
              </a:ext>
            </a:extLst>
          </p:cNvPr>
          <p:cNvSpPr/>
          <p:nvPr/>
        </p:nvSpPr>
        <p:spPr>
          <a:xfrm>
            <a:off x="2635081" y="98101"/>
            <a:ext cx="6921838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моделювання та експерименту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машина, инжиниринг, в помещении, Стано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B568700-3625-8FE5-1743-853130A6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2" y="958557"/>
            <a:ext cx="4725280" cy="3543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 descr="Изображение выглядит как текст, электроника, машина, Электронная техн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8AECE2-B027-D061-2914-A34B9419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142" y="875076"/>
            <a:ext cx="4081636" cy="5442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66CA8-D793-980E-E792-95A3FFD08923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663DA-8014-A6B7-9B25-73B411DCE2BC}"/>
              </a:ext>
            </a:extLst>
          </p:cNvPr>
          <p:cNvSpPr txBox="1"/>
          <p:nvPr/>
        </p:nvSpPr>
        <p:spPr>
          <a:xfrm>
            <a:off x="154762" y="4646839"/>
            <a:ext cx="647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Темнові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ВАХ – діапазон вимірювання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напруг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– 0,45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8728E-9549-E36B-1719-E5B383FE9C1C}"/>
                  </a:ext>
                </a:extLst>
              </p:cNvPr>
              <p:cNvSpPr txBox="1"/>
              <p:nvPr/>
            </p:nvSpPr>
            <p:spPr>
              <a:xfrm>
                <a:off x="154762" y="5074467"/>
                <a:ext cx="63801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Світлові ВАХ – діапазон вимірювання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напруг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oc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8728E-9549-E36B-1719-E5B383FE9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2" y="5074467"/>
                <a:ext cx="6380123" cy="400110"/>
              </a:xfrm>
              <a:prstGeom prst="rect">
                <a:avLst/>
              </a:prstGeom>
              <a:blipFill>
                <a:blip r:embed="rId4"/>
                <a:stretch>
                  <a:fillRect l="-955" t="-757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21C09F-0F73-8364-7F96-2DEE4F5333A3}"/>
                  </a:ext>
                </a:extLst>
              </p:cNvPr>
              <p:cNvSpPr txBox="1"/>
              <p:nvPr/>
            </p:nvSpPr>
            <p:spPr>
              <a:xfrm>
                <a:off x="154762" y="5502095"/>
                <a:ext cx="68567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Концентрація заліза в зразках -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2 × 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uk-UA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4 × 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см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21C09F-0F73-8364-7F96-2DEE4F53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2" y="5502095"/>
                <a:ext cx="6856779" cy="400110"/>
              </a:xfrm>
              <a:prstGeom prst="rect">
                <a:avLst/>
              </a:prstGeom>
              <a:blipFill>
                <a:blip r:embed="rId5"/>
                <a:stretch>
                  <a:fillRect l="-889" t="-9231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804E9A-1199-886A-264C-0A02CFB8A31B}"/>
                  </a:ext>
                </a:extLst>
              </p:cNvPr>
              <p:cNvSpPr txBox="1"/>
              <p:nvPr/>
            </p:nvSpPr>
            <p:spPr>
              <a:xfrm>
                <a:off x="154762" y="5929723"/>
                <a:ext cx="70318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Діапазон температур для зразків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300 – </a:t>
                </a:r>
                <a14:m>
                  <m:oMath xmlns:m="http://schemas.openxmlformats.org/officeDocument/2006/math">
                    <m:r>
                      <a:rPr lang="uk-UA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uk-UA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40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 кроком 0,01 К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804E9A-1199-886A-264C-0A02CFB8A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2" y="5929723"/>
                <a:ext cx="7031877" cy="400110"/>
              </a:xfrm>
              <a:prstGeom prst="rect">
                <a:avLst/>
              </a:prstGeom>
              <a:blipFill>
                <a:blip r:embed="rId6"/>
                <a:stretch>
                  <a:fillRect l="-867" t="-9231" r="-780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4B03A0-35F7-FA2C-ED1F-A7264E42028E}"/>
                  </a:ext>
                </a:extLst>
              </p:cNvPr>
              <p:cNvSpPr txBox="1"/>
              <p:nvPr/>
            </p:nvSpPr>
            <p:spPr>
              <a:xfrm>
                <a:off x="154762" y="6357351"/>
                <a:ext cx="6474241" cy="403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Пластини були леговані бором -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 = 1,36 × 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ru-RU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см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4B03A0-35F7-FA2C-ED1F-A7264E42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2" y="6357351"/>
                <a:ext cx="6474241" cy="403637"/>
              </a:xfrm>
              <a:prstGeom prst="rect">
                <a:avLst/>
              </a:prstGeom>
              <a:blipFill>
                <a:blip r:embed="rId7"/>
                <a:stretch>
                  <a:fillRect l="-942" t="-7576" b="-27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 descr="Изображение выглядит как Электрическая проводка, машина, инжиниринг, Электронная техн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689DE3A-45E2-EA3F-E746-3E15F580D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580" y="875077"/>
            <a:ext cx="2941444" cy="22060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Рисунок 32" descr="Изображение выглядит как сте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976C09C-E4A8-09F6-9DF3-CD2F3DCEF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6870" y="3225482"/>
            <a:ext cx="2941444" cy="1364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0B5429CF-12CA-1BA0-B56F-01A5B1E7E32A}"/>
              </a:ext>
            </a:extLst>
          </p:cNvPr>
          <p:cNvSpPr/>
          <p:nvPr/>
        </p:nvSpPr>
        <p:spPr>
          <a:xfrm>
            <a:off x="6534885" y="4646839"/>
            <a:ext cx="188235" cy="827738"/>
          </a:xfrm>
          <a:prstGeom prst="rightBrace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46D0C-296C-5863-838B-B1D259DDAD17}"/>
              </a:ext>
            </a:extLst>
          </p:cNvPr>
          <p:cNvSpPr txBox="1"/>
          <p:nvPr/>
        </p:nvSpPr>
        <p:spPr>
          <a:xfrm>
            <a:off x="6691702" y="487030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Крок 0,01 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0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516A88E-4681-B5D9-8892-F7A99E096F23}"/>
              </a:ext>
            </a:extLst>
          </p:cNvPr>
          <p:cNvSpPr/>
          <p:nvPr/>
        </p:nvSpPr>
        <p:spPr>
          <a:xfrm>
            <a:off x="6265276" y="2434444"/>
            <a:ext cx="5785282" cy="32443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C8AF785-8434-5E9B-B48D-E9403A82C205}"/>
              </a:ext>
            </a:extLst>
          </p:cNvPr>
          <p:cNvSpPr/>
          <p:nvPr/>
        </p:nvSpPr>
        <p:spPr>
          <a:xfrm>
            <a:off x="159556" y="2434444"/>
            <a:ext cx="5767166" cy="32443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0805090-941B-EF4B-5ABA-AE419098A1F1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78BD2-A3B0-0E0D-64EE-1ECA7D1B2B8F}"/>
              </a:ext>
            </a:extLst>
          </p:cNvPr>
          <p:cNvSpPr txBox="1"/>
          <p:nvPr/>
        </p:nvSpPr>
        <p:spPr>
          <a:xfrm>
            <a:off x="159555" y="1443186"/>
            <a:ext cx="11872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урахуванням </a:t>
            </a:r>
            <a:r>
              <a:rPr lang="uk-UA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двох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конфігурацій дефектів було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змодельовано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15048 структур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першої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розрахункової моделі кремнієвого сонячного елемента.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0129C-41F5-C651-D748-80FAFE371AB2}"/>
                  </a:ext>
                </a:extLst>
              </p:cNvPr>
              <p:cNvSpPr txBox="1"/>
              <p:nvPr/>
            </p:nvSpPr>
            <p:spPr>
              <a:xfrm>
                <a:off x="543901" y="3099742"/>
                <a:ext cx="5374811" cy="72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якщо враховувати тільки рекомбінацію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Шоклі-Рида-Хола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0129C-41F5-C651-D748-80FAFE37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01" y="3099742"/>
                <a:ext cx="5374811" cy="720197"/>
              </a:xfrm>
              <a:prstGeom prst="rect">
                <a:avLst/>
              </a:prstGeom>
              <a:blipFill>
                <a:blip r:embed="rId2"/>
                <a:stretch>
                  <a:fillRect l="-1134" t="-2521" r="-1247" b="-134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540E6F-CD32-81B9-F2D4-F2B9C7613465}"/>
                  </a:ext>
                </a:extLst>
              </p:cNvPr>
              <p:cNvSpPr txBox="1"/>
              <p:nvPr/>
            </p:nvSpPr>
            <p:spPr>
              <a:xfrm>
                <a:off x="719849" y="2532575"/>
                <a:ext cx="4756153" cy="406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Calibri" panose="020F0502020204030204" pitchFamily="34" charset="0"/>
                  </a:rPr>
                  <a:t>Випадок існування лише неспарених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sz="2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F</m:t>
                    </m:r>
                    <m:sSub>
                      <m:sSubPr>
                        <m:ctrlPr>
                          <a:rPr lang="ru-RU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e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ru-RU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540E6F-CD32-81B9-F2D4-F2B9C761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9" y="2532575"/>
                <a:ext cx="4756153" cy="406906"/>
              </a:xfrm>
              <a:prstGeom prst="rect">
                <a:avLst/>
              </a:prstGeom>
              <a:blipFill>
                <a:blip r:embed="rId3"/>
                <a:stretch>
                  <a:fillRect l="-1410" t="-8955" r="-128" b="-32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F344A3-1DA0-6516-DA18-3776D595B844}"/>
                  </a:ext>
                </a:extLst>
              </p:cNvPr>
              <p:cNvSpPr txBox="1"/>
              <p:nvPr/>
            </p:nvSpPr>
            <p:spPr>
              <a:xfrm>
                <a:off x="539896" y="3878384"/>
                <a:ext cx="537481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при існуванні як рекомбінації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Шоклі-Рида-Хола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так і власної рекомбінації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F344A3-1DA0-6516-DA18-3776D595B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96" y="3878384"/>
                <a:ext cx="5374811" cy="1015663"/>
              </a:xfrm>
              <a:prstGeom prst="rect">
                <a:avLst/>
              </a:prstGeom>
              <a:blipFill>
                <a:blip r:embed="rId4"/>
                <a:stretch>
                  <a:fillRect l="-1249" t="-2994" r="-1249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67CBE7-C5C4-6655-D538-EB29816A809E}"/>
                  </a:ext>
                </a:extLst>
              </p:cNvPr>
              <p:cNvSpPr txBox="1"/>
              <p:nvPr/>
            </p:nvSpPr>
            <p:spPr>
              <a:xfrm>
                <a:off x="539896" y="4952492"/>
                <a:ext cx="5374811" cy="726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  <m:sup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  <m:r>
                      <a:rPr lang="ru-RU" sz="2000" b="0" i="1">
                        <a:latin typeface="Cambria Math" panose="02040503050406030204" pitchFamily="18" charset="0"/>
                      </a:rPr>
                      <m:t> = </m:t>
                    </m:r>
                    <m:sSubSup>
                      <m:sSubSup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  <m:sup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  <m:r>
                      <a:rPr lang="ru-RU" sz="2000" b="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uk-UA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ru-RU" sz="2000" dirty="0"/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якщо враховувати тільки власну рекомбінацію</a:t>
                </a:r>
                <a:endParaRPr lang="ru-RU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67CBE7-C5C4-6655-D538-EB29816A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96" y="4952492"/>
                <a:ext cx="5374811" cy="726289"/>
              </a:xfrm>
              <a:prstGeom prst="rect">
                <a:avLst/>
              </a:prstGeom>
              <a:blipFill>
                <a:blip r:embed="rId5"/>
                <a:stretch>
                  <a:fillRect l="-1249" t="-2500" r="-1249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1D79FA-47C0-8E5F-66FF-103E75E074F8}"/>
                  </a:ext>
                </a:extLst>
              </p:cNvPr>
              <p:cNvSpPr txBox="1"/>
              <p:nvPr/>
            </p:nvSpPr>
            <p:spPr>
              <a:xfrm>
                <a:off x="6939527" y="2539371"/>
                <a:ext cx="46266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Випадок співіснування пар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uk-UA" sz="2000" i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lang="ru-RU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uk-UA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uk-UA" sz="2000" i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lang="ru-RU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uk-UA" sz="2000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1D79FA-47C0-8E5F-66FF-103E75E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527" y="2539371"/>
                <a:ext cx="4626660" cy="400110"/>
              </a:xfrm>
              <a:prstGeom prst="rect">
                <a:avLst/>
              </a:prstGeom>
              <a:blipFill>
                <a:blip r:embed="rId6"/>
                <a:stretch>
                  <a:fillRect l="-1449" t="-10769" b="-33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2A9E881A-45D3-06F4-8916-C0BF25DC6A0E}"/>
              </a:ext>
            </a:extLst>
          </p:cNvPr>
          <p:cNvSpPr/>
          <p:nvPr/>
        </p:nvSpPr>
        <p:spPr>
          <a:xfrm>
            <a:off x="4066734" y="817440"/>
            <a:ext cx="4058532" cy="461665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неідеальності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uk-UA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FD01-0CA1-79B1-16A9-0B81F5D15FEF}"/>
                  </a:ext>
                </a:extLst>
              </p:cNvPr>
              <p:cNvSpPr txBox="1"/>
              <p:nvPr/>
            </p:nvSpPr>
            <p:spPr>
              <a:xfrm>
                <a:off x="6675747" y="3099742"/>
                <a:ext cx="5374811" cy="72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якщо враховувати тільки рекомбінацію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Шоклі-Рида-Хола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FD01-0CA1-79B1-16A9-0B81F5D15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747" y="3099742"/>
                <a:ext cx="5374811" cy="720197"/>
              </a:xfrm>
              <a:prstGeom prst="rect">
                <a:avLst/>
              </a:prstGeom>
              <a:blipFill>
                <a:blip r:embed="rId7"/>
                <a:stretch>
                  <a:fillRect l="-1134" t="-2521" r="-1247" b="-134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EE148-5636-1C00-E633-698EEDEDED6B}"/>
                  </a:ext>
                </a:extLst>
              </p:cNvPr>
              <p:cNvSpPr txBox="1"/>
              <p:nvPr/>
            </p:nvSpPr>
            <p:spPr>
              <a:xfrm>
                <a:off x="6671742" y="3878384"/>
                <a:ext cx="537481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при існуванні як рекомбінації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Шоклі-Рида-Хола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так і власної рекомбінації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EE148-5636-1C00-E633-698EEDED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42" y="3878384"/>
                <a:ext cx="5374811" cy="1015663"/>
              </a:xfrm>
              <a:prstGeom prst="rect">
                <a:avLst/>
              </a:prstGeom>
              <a:blipFill>
                <a:blip r:embed="rId8"/>
                <a:stretch>
                  <a:fillRect l="-1134" t="-2994" r="-1247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7732DB-9C6E-18C8-40AB-F131E4CA893F}"/>
                  </a:ext>
                </a:extLst>
              </p:cNvPr>
              <p:cNvSpPr txBox="1"/>
              <p:nvPr/>
            </p:nvSpPr>
            <p:spPr>
              <a:xfrm>
                <a:off x="6671742" y="4952492"/>
                <a:ext cx="5374811" cy="726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  <m:r>
                      <a:rPr lang="ru-RU" sz="2000" b="0" i="1">
                        <a:latin typeface="Cambria Math" panose="02040503050406030204" pitchFamily="18" charset="0"/>
                      </a:rPr>
                      <m:t> = </m:t>
                    </m:r>
                    <m:sSubSup>
                      <m:sSubSup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  <m:r>
                      <a:rPr lang="ru-RU" sz="2000" b="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uk-UA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2000" dirty="0"/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якщо враховувати тільки власну рекомбінацію</a:t>
                </a:r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7732DB-9C6E-18C8-40AB-F131E4CA8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42" y="4952492"/>
                <a:ext cx="5374811" cy="726289"/>
              </a:xfrm>
              <a:prstGeom prst="rect">
                <a:avLst/>
              </a:prstGeom>
              <a:blipFill>
                <a:blip r:embed="rId9"/>
                <a:stretch>
                  <a:fillRect l="-1134" t="-2500" r="-1247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40D48F6-071D-6A23-3A6F-3BFCFECE90C8}"/>
              </a:ext>
            </a:extLst>
          </p:cNvPr>
          <p:cNvSpPr txBox="1"/>
          <p:nvPr/>
        </p:nvSpPr>
        <p:spPr>
          <a:xfrm>
            <a:off x="5926722" y="567878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F7A1ED-2E46-18FC-6684-B367FB8232A1}"/>
                  </a:ext>
                </a:extLst>
              </p:cNvPr>
              <p:cNvSpPr txBox="1"/>
              <p:nvPr/>
            </p:nvSpPr>
            <p:spPr>
              <a:xfrm>
                <a:off x="1750829" y="6076390"/>
                <a:ext cx="91926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𝐹𝑒𝐵</m:t>
                        </m:r>
                      </m:sub>
                    </m:sSub>
                    <m:r>
                      <a:rPr lang="ru-RU" sz="2000" b="0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  <m:r>
                      <a:rPr lang="ru-RU" sz="2000" b="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𝐹𝑒𝐵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зміна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фактора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після відновлення пар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F7A1ED-2E46-18FC-6684-B367FB823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29" y="6076390"/>
                <a:ext cx="9192638" cy="400110"/>
              </a:xfrm>
              <a:prstGeom prst="rect">
                <a:avLst/>
              </a:prstGeom>
              <a:blipFill>
                <a:blip r:embed="rId10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Знак ''плюс'' 27">
            <a:extLst>
              <a:ext uri="{FF2B5EF4-FFF2-40B4-BE49-F238E27FC236}">
                <a16:creationId xmlns:a16="http://schemas.microsoft.com/office/drawing/2014/main" id="{C795D24F-4577-8C0D-3BF6-D81E545B19E4}"/>
              </a:ext>
            </a:extLst>
          </p:cNvPr>
          <p:cNvSpPr/>
          <p:nvPr/>
        </p:nvSpPr>
        <p:spPr>
          <a:xfrm>
            <a:off x="246465" y="3157800"/>
            <a:ext cx="320589" cy="302040"/>
          </a:xfrm>
          <a:prstGeom prst="mathPlus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нак ''плюс'' 28">
            <a:extLst>
              <a:ext uri="{FF2B5EF4-FFF2-40B4-BE49-F238E27FC236}">
                <a16:creationId xmlns:a16="http://schemas.microsoft.com/office/drawing/2014/main" id="{2EF4D329-662F-7E40-8CF6-738371251C4B}"/>
              </a:ext>
            </a:extLst>
          </p:cNvPr>
          <p:cNvSpPr/>
          <p:nvPr/>
        </p:nvSpPr>
        <p:spPr>
          <a:xfrm>
            <a:off x="244463" y="3933155"/>
            <a:ext cx="320589" cy="302040"/>
          </a:xfrm>
          <a:prstGeom prst="mathPlus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нак ''плюс'' 29">
            <a:extLst>
              <a:ext uri="{FF2B5EF4-FFF2-40B4-BE49-F238E27FC236}">
                <a16:creationId xmlns:a16="http://schemas.microsoft.com/office/drawing/2014/main" id="{572847A0-DD48-F13D-1758-557A611253A6}"/>
              </a:ext>
            </a:extLst>
          </p:cNvPr>
          <p:cNvSpPr/>
          <p:nvPr/>
        </p:nvSpPr>
        <p:spPr>
          <a:xfrm>
            <a:off x="244462" y="5026610"/>
            <a:ext cx="320589" cy="302040"/>
          </a:xfrm>
          <a:prstGeom prst="mathPlus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нак ''плюс'' 30">
            <a:extLst>
              <a:ext uri="{FF2B5EF4-FFF2-40B4-BE49-F238E27FC236}">
                <a16:creationId xmlns:a16="http://schemas.microsoft.com/office/drawing/2014/main" id="{483306F8-0363-4F5E-7C12-59324E57915C}"/>
              </a:ext>
            </a:extLst>
          </p:cNvPr>
          <p:cNvSpPr/>
          <p:nvPr/>
        </p:nvSpPr>
        <p:spPr>
          <a:xfrm>
            <a:off x="6351153" y="3178792"/>
            <a:ext cx="320589" cy="302040"/>
          </a:xfrm>
          <a:prstGeom prst="mathPlus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Знак ''плюс'' 31">
            <a:extLst>
              <a:ext uri="{FF2B5EF4-FFF2-40B4-BE49-F238E27FC236}">
                <a16:creationId xmlns:a16="http://schemas.microsoft.com/office/drawing/2014/main" id="{1BF1F556-6B8F-1DDA-0930-F3E3B6A205C4}"/>
              </a:ext>
            </a:extLst>
          </p:cNvPr>
          <p:cNvSpPr/>
          <p:nvPr/>
        </p:nvSpPr>
        <p:spPr>
          <a:xfrm>
            <a:off x="6347148" y="3941212"/>
            <a:ext cx="320589" cy="302040"/>
          </a:xfrm>
          <a:prstGeom prst="mathPlus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Знак ''плюс'' 32">
            <a:extLst>
              <a:ext uri="{FF2B5EF4-FFF2-40B4-BE49-F238E27FC236}">
                <a16:creationId xmlns:a16="http://schemas.microsoft.com/office/drawing/2014/main" id="{F541539F-25DF-1CED-EB1C-49C071B2AE59}"/>
              </a:ext>
            </a:extLst>
          </p:cNvPr>
          <p:cNvSpPr/>
          <p:nvPr/>
        </p:nvSpPr>
        <p:spPr>
          <a:xfrm>
            <a:off x="6355158" y="5016932"/>
            <a:ext cx="320589" cy="302040"/>
          </a:xfrm>
          <a:prstGeom prst="mathPlus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нак ''плюс'' 33">
            <a:extLst>
              <a:ext uri="{FF2B5EF4-FFF2-40B4-BE49-F238E27FC236}">
                <a16:creationId xmlns:a16="http://schemas.microsoft.com/office/drawing/2014/main" id="{0E95F5D2-A867-6C47-BEB1-573E9AFAE67F}"/>
              </a:ext>
            </a:extLst>
          </p:cNvPr>
          <p:cNvSpPr/>
          <p:nvPr/>
        </p:nvSpPr>
        <p:spPr>
          <a:xfrm>
            <a:off x="1514707" y="6140446"/>
            <a:ext cx="320589" cy="302040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B4074C-0149-87F0-1911-67A71F88E19F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7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41" descr="Изображение выглядит как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8CFC437-61FF-F3C8-2CA0-72301EA0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4" y="4270482"/>
            <a:ext cx="2405949" cy="2350704"/>
          </a:xfrm>
          <a:prstGeom prst="rect">
            <a:avLst/>
          </a:prstGeom>
        </p:spPr>
      </p:pic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D91783B-B111-6380-C353-C98D14550153}"/>
              </a:ext>
            </a:extLst>
          </p:cNvPr>
          <p:cNvSpPr/>
          <p:nvPr/>
        </p:nvSpPr>
        <p:spPr>
          <a:xfrm>
            <a:off x="102364" y="4195406"/>
            <a:ext cx="6284366" cy="2513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98C939C-65E3-22B9-9CD1-2FF0BA225BA6}"/>
              </a:ext>
            </a:extLst>
          </p:cNvPr>
          <p:cNvSpPr/>
          <p:nvPr/>
        </p:nvSpPr>
        <p:spPr>
          <a:xfrm>
            <a:off x="6483197" y="861131"/>
            <a:ext cx="5562879" cy="50397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9DDA650-9B77-C2F6-6BED-5B8093E173A0}"/>
              </a:ext>
            </a:extLst>
          </p:cNvPr>
          <p:cNvSpPr/>
          <p:nvPr/>
        </p:nvSpPr>
        <p:spPr>
          <a:xfrm>
            <a:off x="103207" y="861131"/>
            <a:ext cx="6279928" cy="32690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6D1123D-81D6-D9C2-08EE-3ABFCE9AEBDD}"/>
              </a:ext>
            </a:extLst>
          </p:cNvPr>
          <p:cNvSpPr/>
          <p:nvPr/>
        </p:nvSpPr>
        <p:spPr>
          <a:xfrm>
            <a:off x="6800139" y="6269259"/>
            <a:ext cx="758757" cy="385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32E95A7-72D6-DAC2-C21A-A9C347137155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6B55D-09E9-E3D5-C8E2-D629213AF89E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AF5165-E629-99EB-6CBE-99F71EB1C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" y="948680"/>
            <a:ext cx="2923443" cy="26310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A878A0-1DD8-07D8-F403-4D4EED148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74" y="957135"/>
            <a:ext cx="2914049" cy="26226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64DD5-D6A7-D7A6-721A-A35A33EF779B}"/>
                  </a:ext>
                </a:extLst>
              </p:cNvPr>
              <p:cNvSpPr txBox="1"/>
              <p:nvPr/>
            </p:nvSpPr>
            <p:spPr>
              <a:xfrm>
                <a:off x="1344616" y="3439641"/>
                <a:ext cx="36302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Залежність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від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64DD5-D6A7-D7A6-721A-A35A33EF7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16" y="3439641"/>
                <a:ext cx="3630289" cy="646331"/>
              </a:xfrm>
              <a:prstGeom prst="rect">
                <a:avLst/>
              </a:prstGeom>
              <a:blipFill>
                <a:blip r:embed="rId6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091DF5-14A4-1488-E8D7-C08C8DA0A7D7}"/>
                  </a:ext>
                </a:extLst>
              </p:cNvPr>
              <p:cNvSpPr txBox="1"/>
              <p:nvPr/>
            </p:nvSpPr>
            <p:spPr>
              <a:xfrm>
                <a:off x="6731892" y="6286670"/>
                <a:ext cx="4921844" cy="385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uk-UA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2 -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uk-UA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3 - </a:t>
                </a:r>
                <a14:m>
                  <m:oMath xmlns:m="http://schemas.openxmlformats.org/officeDocument/2006/math">
                    <m:r>
                      <a:rPr lang="uk-UA" sz="1800" i="1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ru-R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𝐹𝑒</m:t>
                        </m:r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𝐹𝑒𝐵</m:t>
                        </m:r>
                      </m:sub>
                    </m:sSub>
                  </m:oMath>
                </a14:m>
                <a:r>
                  <a:rPr lang="uk-UA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4 -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uk-UA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𝛿</m:t>
                        </m:r>
                        <m:r>
                          <a:rPr lang="uk-UA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  <m:r>
                          <a:rPr lang="en-US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uk-UA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ШРХ</m:t>
                        </m:r>
                      </m:sup>
                    </m:sSubSup>
                  </m:oMath>
                </a14:m>
                <a:r>
                  <a:rPr lang="uk-UA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5 -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𝛿</m:t>
                        </m:r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</m:sub>
                      <m:sup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ШРХ</m:t>
                        </m:r>
                      </m:sup>
                    </m:sSub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091DF5-14A4-1488-E8D7-C08C8DA0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892" y="6286670"/>
                <a:ext cx="4921844" cy="385875"/>
              </a:xfrm>
              <a:prstGeom prst="rect">
                <a:avLst/>
              </a:prstGeom>
              <a:blipFill>
                <a:blip r:embed="rId7"/>
                <a:stretch>
                  <a:fillRect l="-990" t="-4688" b="-21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5CDA9AB-AD0C-DB2B-ADF7-FE363411F038}"/>
              </a:ext>
            </a:extLst>
          </p:cNvPr>
          <p:cNvSpPr/>
          <p:nvPr/>
        </p:nvSpPr>
        <p:spPr>
          <a:xfrm>
            <a:off x="7601634" y="6269258"/>
            <a:ext cx="671210" cy="385875"/>
          </a:xfrm>
          <a:prstGeom prst="rect">
            <a:avLst/>
          </a:prstGeom>
          <a:noFill/>
          <a:ln>
            <a:solidFill>
              <a:srgbClr val="66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0278F7-0EBD-7289-EBA5-30EE5B9C45A6}"/>
              </a:ext>
            </a:extLst>
          </p:cNvPr>
          <p:cNvSpPr/>
          <p:nvPr/>
        </p:nvSpPr>
        <p:spPr>
          <a:xfrm>
            <a:off x="8290591" y="6279626"/>
            <a:ext cx="1220280" cy="3858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3A12EEA-15E8-1AC1-5650-A8A226A79D88}"/>
              </a:ext>
            </a:extLst>
          </p:cNvPr>
          <p:cNvSpPr/>
          <p:nvPr/>
        </p:nvSpPr>
        <p:spPr>
          <a:xfrm>
            <a:off x="9534134" y="6269258"/>
            <a:ext cx="955735" cy="3858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522010C-9B35-3A5E-BD90-7DCDA216FD60}"/>
              </a:ext>
            </a:extLst>
          </p:cNvPr>
          <p:cNvSpPr/>
          <p:nvPr/>
        </p:nvSpPr>
        <p:spPr>
          <a:xfrm>
            <a:off x="10513132" y="6269258"/>
            <a:ext cx="955735" cy="3858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6EA2614-255E-2C60-549D-3CB15EC0D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19" y="957135"/>
            <a:ext cx="2776261" cy="264969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43E4E9F-B020-3A1C-04F3-837AC5B64F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1" y="957135"/>
            <a:ext cx="2685273" cy="251115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9563BED-169A-6596-5436-E504D8BE3E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29" y="3468291"/>
            <a:ext cx="2780681" cy="2406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4C29F7-B92F-D35A-F1A3-78DC0641864A}"/>
                  </a:ext>
                </a:extLst>
              </p:cNvPr>
              <p:cNvSpPr txBox="1"/>
              <p:nvPr/>
            </p:nvSpPr>
            <p:spPr>
              <a:xfrm>
                <a:off x="6503919" y="3788687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Залежність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від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𝐅𝐞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4C29F7-B92F-D35A-F1A3-78DC0641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919" y="3788687"/>
                <a:ext cx="2754280" cy="369332"/>
              </a:xfrm>
              <a:prstGeom prst="rect">
                <a:avLst/>
              </a:prstGeom>
              <a:blipFill>
                <a:blip r:embed="rId11"/>
                <a:stretch>
                  <a:fillRect l="-1991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17FB17-65FB-157E-2651-8421898CBD95}"/>
                  </a:ext>
                </a:extLst>
              </p:cNvPr>
              <p:cNvSpPr txBox="1"/>
              <p:nvPr/>
            </p:nvSpPr>
            <p:spPr>
              <a:xfrm>
                <a:off x="928992" y="3777979"/>
                <a:ext cx="448931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uk-UA" i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Fe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(а),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13</m:t>
                        </m:r>
                      </m:sup>
                    </m:sSup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(б);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= </m:t>
                    </m:r>
                    <m:r>
                      <m:rPr>
                        <m:nor/>
                      </m:rPr>
                      <a:rPr lang="uk-UA" i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240 мкм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17FB17-65FB-157E-2651-8421898CB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92" y="3777979"/>
                <a:ext cx="4489314" cy="390748"/>
              </a:xfrm>
              <a:prstGeom prst="rect">
                <a:avLst/>
              </a:prstGeom>
              <a:blipFill>
                <a:blip r:embed="rId12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122101-9C3A-4CEA-1D37-98A1CA8226BE}"/>
                  </a:ext>
                </a:extLst>
              </p:cNvPr>
              <p:cNvSpPr txBox="1"/>
              <p:nvPr/>
            </p:nvSpPr>
            <p:spPr>
              <a:xfrm>
                <a:off x="6613044" y="4189026"/>
                <a:ext cx="11323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B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122101-9C3A-4CEA-1D37-98A1CA822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044" y="4189026"/>
                <a:ext cx="1132363" cy="369332"/>
              </a:xfrm>
              <a:prstGeom prst="rect">
                <a:avLst/>
              </a:prstGeom>
              <a:blipFill>
                <a:blip r:embed="rId13"/>
                <a:stretch>
                  <a:fillRect t="-8197" r="-4839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EF6FE2-44A2-BCBD-B42E-5DD9DA228E1F}"/>
                  </a:ext>
                </a:extLst>
              </p:cNvPr>
              <p:cNvSpPr txBox="1"/>
              <p:nvPr/>
            </p:nvSpPr>
            <p:spPr>
              <a:xfrm>
                <a:off x="7614283" y="4195406"/>
                <a:ext cx="1038237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(а)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6</m:t>
                        </m:r>
                      </m:sup>
                    </m:sSup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(б)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7</m:t>
                        </m:r>
                      </m:sup>
                    </m:sSup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(в)</a:t>
                </a:r>
                <a:endParaRPr lang="ru-RU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EF6FE2-44A2-BCBD-B42E-5DD9DA228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83" y="4195406"/>
                <a:ext cx="1038237" cy="926407"/>
              </a:xfrm>
              <a:prstGeom prst="rect">
                <a:avLst/>
              </a:prstGeom>
              <a:blipFill>
                <a:blip r:embed="rId14"/>
                <a:stretch>
                  <a:fillRect t="-2632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5A9F32-CB9F-BF13-BCE8-EC5559A797E0}"/>
                  </a:ext>
                </a:extLst>
              </p:cNvPr>
              <p:cNvSpPr txBox="1"/>
              <p:nvPr/>
            </p:nvSpPr>
            <p:spPr>
              <a:xfrm>
                <a:off x="6613044" y="5147455"/>
                <a:ext cx="168774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uk-UA" i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240 мкм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5A9F32-CB9F-BF13-BCE8-EC5559A79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044" y="5147455"/>
                <a:ext cx="1687749" cy="390748"/>
              </a:xfrm>
              <a:prstGeom prst="rect">
                <a:avLst/>
              </a:prstGeom>
              <a:blipFill>
                <a:blip r:embed="rId1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38CC94B-F198-1906-F168-76685D6516A2}"/>
              </a:ext>
            </a:extLst>
          </p:cNvPr>
          <p:cNvSpPr txBox="1"/>
          <p:nvPr/>
        </p:nvSpPr>
        <p:spPr>
          <a:xfrm>
            <a:off x="6872779" y="5895922"/>
            <a:ext cx="448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Кольори </a:t>
            </a:r>
            <a:r>
              <a:rPr lang="uk-UA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поверхонь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відповідають випадкам:</a:t>
            </a:r>
            <a:endParaRPr lang="ru-RU" dirty="0"/>
          </a:p>
        </p:txBody>
      </p:sp>
      <p:pic>
        <p:nvPicPr>
          <p:cNvPr id="44" name="Рисунок 43" descr="Изображение выглядит как диаграмма, линия, Параллельный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DF1EF6-1CDF-9C8B-6755-19867E5520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8413" y="4267141"/>
            <a:ext cx="2402144" cy="23540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66E4A5-B3DA-AEF8-1FF4-063291CB6471}"/>
                  </a:ext>
                </a:extLst>
              </p:cNvPr>
              <p:cNvSpPr txBox="1"/>
              <p:nvPr/>
            </p:nvSpPr>
            <p:spPr>
              <a:xfrm>
                <a:off x="4852584" y="4468563"/>
                <a:ext cx="15704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Залежність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від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𝐅𝐞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66E4A5-B3DA-AEF8-1FF4-063291CB6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84" y="4468563"/>
                <a:ext cx="1570466" cy="646331"/>
              </a:xfrm>
              <a:prstGeom prst="rect">
                <a:avLst/>
              </a:prstGeom>
              <a:blipFill>
                <a:blip r:embed="rId17"/>
                <a:stretch>
                  <a:fillRect l="-3101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F77E79-ADF2-BB54-595D-71E02FCCC52B}"/>
                  </a:ext>
                </a:extLst>
              </p:cNvPr>
              <p:cNvSpPr txBox="1"/>
              <p:nvPr/>
            </p:nvSpPr>
            <p:spPr>
              <a:xfrm>
                <a:off x="4903975" y="5142075"/>
                <a:ext cx="7128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uk-UA" sz="1800" i="1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𝑇</m:t>
                    </m:r>
                    <m:r>
                      <a:rPr lang="uk-UA" sz="1800" i="1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, </m:t>
                    </m:r>
                    <m:r>
                      <a:rPr lang="uk-UA" sz="1800" i="1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F77E79-ADF2-BB54-595D-71E02FCCC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75" y="5142075"/>
                <a:ext cx="712897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D9260216-8399-C354-1A0C-283BC210BC5D}"/>
              </a:ext>
            </a:extLst>
          </p:cNvPr>
          <p:cNvSpPr txBox="1"/>
          <p:nvPr/>
        </p:nvSpPr>
        <p:spPr>
          <a:xfrm>
            <a:off x="5414611" y="5142075"/>
            <a:ext cx="923505" cy="667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290 (а)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340 (б)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67135F-96ED-8D36-19D8-C1B53DC4D81A}"/>
                  </a:ext>
                </a:extLst>
              </p:cNvPr>
              <p:cNvSpPr txBox="1"/>
              <p:nvPr/>
            </p:nvSpPr>
            <p:spPr>
              <a:xfrm>
                <a:off x="4828340" y="5788476"/>
                <a:ext cx="161060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uk-U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uk-UA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=180 мкм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67135F-96ED-8D36-19D8-C1B53DC4D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40" y="5788476"/>
                <a:ext cx="1610607" cy="390748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08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536E910-A9CB-2B2F-FA92-A2EF00A72598}"/>
              </a:ext>
            </a:extLst>
          </p:cNvPr>
          <p:cNvSpPr/>
          <p:nvPr/>
        </p:nvSpPr>
        <p:spPr>
          <a:xfrm>
            <a:off x="6092299" y="4640593"/>
            <a:ext cx="1793411" cy="459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CF89665-4ED5-B3BB-D811-5456402AC9B0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AD96-4782-6333-A186-916698759CB5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939BC-B43F-73E2-E153-8BC67BF483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3" y="1014330"/>
            <a:ext cx="5257962" cy="370409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052905-0216-94D5-4B9D-499542CDA42A}"/>
                  </a:ext>
                </a:extLst>
              </p:cNvPr>
              <p:cNvSpPr txBox="1"/>
              <p:nvPr/>
            </p:nvSpPr>
            <p:spPr>
              <a:xfrm>
                <a:off x="183383" y="4718421"/>
                <a:ext cx="5437644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Залежності довжини дифузії електронів в базі КСЕ для </a:t>
                </a:r>
                <a:r>
                  <a:rPr lang="uk-UA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Стану 1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Заштрихована область – значення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що використовувались при моделюванні.</a:t>
                </a:r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052905-0216-94D5-4B9D-499542CDA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83" y="4718421"/>
                <a:ext cx="5437644" cy="944746"/>
              </a:xfrm>
              <a:prstGeom prst="rect">
                <a:avLst/>
              </a:prstGeom>
              <a:blipFill>
                <a:blip r:embed="rId3"/>
                <a:stretch>
                  <a:fillRect t="-3226" b="-90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85B81E-3385-71BF-33D0-A53100C0A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21" y="962877"/>
            <a:ext cx="5833114" cy="27876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384F90-4D98-127B-53B2-6AA0AE4DABDA}"/>
                  </a:ext>
                </a:extLst>
              </p:cNvPr>
              <p:cNvSpPr txBox="1"/>
              <p:nvPr/>
            </p:nvSpPr>
            <p:spPr>
              <a:xfrm>
                <a:off x="5752443" y="3750478"/>
                <a:ext cx="6256174" cy="429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Розподіл частки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sSubSup>
                          <m:sSub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uk-UA" sz="1800" i="1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</a:rPr>
                              <m:t>𝐹𝑒</m:t>
                            </m:r>
                          </m:e>
                          <m:sub>
                            <m:r>
                              <a:rPr lang="uk-UA" sz="1800" i="1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uk-UA" sz="1800" i="1">
                                <a:effectLst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</a:rPr>
                              <m:t>+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до загального числа домішок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базі. </a:t>
                </a:r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384F90-4D98-127B-53B2-6AA0AE4DA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443" y="3750478"/>
                <a:ext cx="6256174" cy="429798"/>
              </a:xfrm>
              <a:prstGeom prst="rect">
                <a:avLst/>
              </a:prstGeom>
              <a:blipFill>
                <a:blip r:embed="rId5"/>
                <a:stretch>
                  <a:fillRect l="-877" t="-7042" r="-1267" b="-7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1CBAF5A-9EB2-42F5-F817-5BEB1EBA45C6}"/>
              </a:ext>
            </a:extLst>
          </p:cNvPr>
          <p:cNvSpPr txBox="1"/>
          <p:nvPr/>
        </p:nvSpPr>
        <p:spPr>
          <a:xfrm>
            <a:off x="5868504" y="4098774"/>
            <a:ext cx="6024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Криві: 1</a:t>
            </a: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uk-UA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Стану 1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2 - різниця між кривими 1 і 3,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</a:t>
            </a: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Стан 2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F781E6-5AF3-3C60-B209-78AF23C4C31C}"/>
                  </a:ext>
                </a:extLst>
              </p:cNvPr>
              <p:cNvSpPr txBox="1"/>
              <p:nvPr/>
            </p:nvSpPr>
            <p:spPr>
              <a:xfrm>
                <a:off x="6432606" y="962877"/>
                <a:ext cx="2300872" cy="852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16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</a:t>
                </a:r>
                <a:r>
                  <a:rPr lang="uk-UA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330 K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uk-UA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=3,162</m:t>
                      </m:r>
                      <m:r>
                        <a:rPr lang="uk-UA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15</m:t>
                          </m:r>
                        </m:sup>
                      </m:sSup>
                      <m:r>
                        <a:rPr lang="uk-UA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см</m:t>
                          </m:r>
                        </m:e>
                        <m:sup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uk-UA" sz="16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uk-UA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uk-UA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180 мкм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F781E6-5AF3-3C60-B209-78AF23C4C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606" y="962877"/>
                <a:ext cx="2300872" cy="852798"/>
              </a:xfrm>
              <a:prstGeom prst="rect">
                <a:avLst/>
              </a:prstGeom>
              <a:blipFill>
                <a:blip r:embed="rId6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DA11DC-9690-0B03-69C5-2523BDAA845A}"/>
                  </a:ext>
                </a:extLst>
              </p:cNvPr>
              <p:cNvSpPr txBox="1"/>
              <p:nvPr/>
            </p:nvSpPr>
            <p:spPr>
              <a:xfrm>
                <a:off x="6092299" y="4691743"/>
                <a:ext cx="18189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/>
                        <m:t>𝑛</m:t>
                      </m:r>
                      <m:r>
                        <a:rPr lang="ru-RU" b="0" i="1" smtClean="0"/>
                        <m:t> = </m:t>
                      </m:r>
                      <m:sSub>
                        <m:sSub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/>
                            <m:t>𝑛</m:t>
                          </m:r>
                        </m:e>
                        <m:sub>
                          <m:r>
                            <a:rPr lang="ru-RU" b="0" i="1"/>
                            <m:t>0</m:t>
                          </m:r>
                        </m:sub>
                      </m:sSub>
                      <m:r>
                        <a:rPr lang="ru-RU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DA11DC-9690-0B03-69C5-2523BDAA8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99" y="4691743"/>
                <a:ext cx="1818954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D7555F-0EBA-2AE7-BFCD-E8A59920240C}"/>
                  </a:ext>
                </a:extLst>
              </p:cNvPr>
              <p:cNvSpPr txBox="1"/>
              <p:nvPr/>
            </p:nvSpPr>
            <p:spPr>
              <a:xfrm>
                <a:off x="8065392" y="4691743"/>
                <a:ext cx="3283086" cy="408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sz="1800" i="1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β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- коефіцієнт залежності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uk-UA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uk-UA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D7555F-0EBA-2AE7-BFCD-E8A59920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392" y="4691743"/>
                <a:ext cx="3283086" cy="408189"/>
              </a:xfrm>
              <a:prstGeom prst="rect">
                <a:avLst/>
              </a:prstGeom>
              <a:blipFill>
                <a:blip r:embed="rId8"/>
                <a:stretch>
                  <a:fillRect l="-557" t="-8955" b="-13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ED6CCAD-9310-AB65-76B2-2C2BCF2ECB3A}"/>
              </a:ext>
            </a:extLst>
          </p:cNvPr>
          <p:cNvSpPr txBox="1"/>
          <p:nvPr/>
        </p:nvSpPr>
        <p:spPr>
          <a:xfrm>
            <a:off x="5752443" y="5345288"/>
            <a:ext cx="4127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Максимальний вплив товщини бази при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67EE8A-61BE-8816-B27F-0391C0080A0E}"/>
                  </a:ext>
                </a:extLst>
              </p:cNvPr>
              <p:cNvSpPr txBox="1"/>
              <p:nvPr/>
            </p:nvSpPr>
            <p:spPr>
              <a:xfrm>
                <a:off x="9879601" y="5356117"/>
                <a:ext cx="18422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1,05  &lt;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n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 &lt;  1,25</a:t>
                </a:r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67EE8A-61BE-8816-B27F-0391C0080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601" y="5356117"/>
                <a:ext cx="1842229" cy="369332"/>
              </a:xfrm>
              <a:prstGeom prst="rect">
                <a:avLst/>
              </a:prstGeom>
              <a:blipFill>
                <a:blip r:embed="rId9"/>
                <a:stretch>
                  <a:fillRect l="-2632" t="-9677" r="-1316" b="-225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E00F27C-8313-F74F-BA51-7B1E937F1173}"/>
              </a:ext>
            </a:extLst>
          </p:cNvPr>
          <p:cNvSpPr txBox="1"/>
          <p:nvPr/>
        </p:nvSpPr>
        <p:spPr>
          <a:xfrm>
            <a:off x="286687" y="5947923"/>
            <a:ext cx="1187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фактор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неідеальності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впливають процеси не тільки в </a:t>
            </a:r>
            <a:r>
              <a:rPr lang="uk-UA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області просторового заряду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 і в </a:t>
            </a:r>
            <a:r>
              <a:rPr lang="uk-UA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квазінейтральній області</a:t>
            </a:r>
            <a:endParaRPr lang="ru-R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3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B9D2CBA-D736-AD42-FF81-595C9A630B50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3F803-C819-098C-9417-A0A778A57B22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, диаграмма, Красочность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62D19C-0D06-B07B-74E7-80F9E38A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7" y="807396"/>
            <a:ext cx="3799143" cy="2906416"/>
          </a:xfrm>
          <a:prstGeom prst="rect">
            <a:avLst/>
          </a:prstGeom>
        </p:spPr>
      </p:pic>
      <p:pic>
        <p:nvPicPr>
          <p:cNvPr id="9" name="Рисунок 8" descr="Изображение выглядит как Красочность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8F108F-0A57-3B3D-34EB-B338D123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382" y="807396"/>
            <a:ext cx="3733128" cy="290641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диаграмма, снимок экрана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2673FC6-B74C-868A-D638-19B5C0355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28" y="806838"/>
            <a:ext cx="3799143" cy="290753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диаграмма, Красочность, линия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1664322-C214-9110-65E9-FD57E9F7E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72" y="3791633"/>
            <a:ext cx="3960951" cy="302065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089DCC0-4106-69C8-2F43-B10EDA52B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12" y="3939100"/>
            <a:ext cx="3718238" cy="287318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D274A7F-0955-C011-AAAF-5E707B16A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79" y="3939100"/>
            <a:ext cx="3692053" cy="28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6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3CF1628-F61E-C9E2-AF58-058F594BC17D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69301-3022-5F6C-2930-C638A6901E8F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диаграмма, текст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6AAE5B2-0D5E-3C60-CE84-B95200E8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" y="1207568"/>
            <a:ext cx="2878292" cy="241246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диаграмма, Красочность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4C1B928-8498-9609-7E83-95537399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479" y="1207569"/>
            <a:ext cx="3089278" cy="241753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диаграмма, линия, текст, тре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36A0CE-71BA-E23D-EE1E-D6DD3CC56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735" y="1100564"/>
            <a:ext cx="3354899" cy="259242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диаграмма, снимок экрана, Красочность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0FF833-35DC-09E2-749D-59F9E05E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30" y="3986441"/>
            <a:ext cx="3354899" cy="259242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диаграмма, текст, линия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9A7DED4-2B07-97F9-E998-D56E0CA79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722" y="1061656"/>
            <a:ext cx="3089278" cy="2558374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диаграмма, линия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DB78034-D865-7843-A8AD-E9AED6B5B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319" y="3986442"/>
            <a:ext cx="3387078" cy="2592421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Красочность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A795AE-8FAD-3604-9B78-E5B98DB1D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035" y="3986442"/>
            <a:ext cx="3387078" cy="259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6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E58107-A683-88D1-8863-A66FD05E3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9" y="893270"/>
            <a:ext cx="6142314" cy="380771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82C803A-114B-CC4F-F793-C34352C158DE}"/>
              </a:ext>
            </a:extLst>
          </p:cNvPr>
          <p:cNvSpPr/>
          <p:nvPr/>
        </p:nvSpPr>
        <p:spPr>
          <a:xfrm>
            <a:off x="68094" y="825996"/>
            <a:ext cx="6240579" cy="46850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BDA77B4-CEDE-0E23-843A-C93572F5443A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48E09-DA5C-1C7A-5316-8F4AF08D0199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6D752B-3ACC-71E9-822D-CE7192657FC8}"/>
                  </a:ext>
                </a:extLst>
              </p:cNvPr>
              <p:cNvSpPr txBox="1"/>
              <p:nvPr/>
            </p:nvSpPr>
            <p:spPr>
              <a:xfrm>
                <a:off x="45441" y="5661360"/>
                <a:ext cx="4387174" cy="1002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/>
                        <m:t>R</m:t>
                      </m:r>
                      <m:r>
                        <a:rPr lang="ru-RU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− </m:t>
                                          </m:r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− </m:t>
                                          </m:r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6D752B-3ACC-71E9-822D-CE7192657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1" y="5661360"/>
                <a:ext cx="4387174" cy="10020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5B457C4-E906-F115-AF13-8925BAEC6CD7}"/>
              </a:ext>
            </a:extLst>
          </p:cNvPr>
          <p:cNvSpPr txBox="1"/>
          <p:nvPr/>
        </p:nvSpPr>
        <p:spPr>
          <a:xfrm>
            <a:off x="0" y="4628304"/>
            <a:ext cx="6308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Величини кореляцій фотоелектричних параметрів та характеристик сонячних елементів (числа представляють собою коефіцієнти кореляції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Пірсона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60B05-AE53-C27A-8E9F-694F148EB67C}"/>
                  </a:ext>
                </a:extLst>
              </p:cNvPr>
              <p:cNvSpPr txBox="1"/>
              <p:nvPr/>
            </p:nvSpPr>
            <p:spPr>
              <a:xfrm>
                <a:off x="4535607" y="5661360"/>
                <a:ext cx="7702685" cy="948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відповідають значенням 2 параметрів з вибірки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uk-UA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log</m:t>
                        </m:r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𝐹𝑒</m:t>
                        </m:r>
                      </m:sub>
                    </m:sSub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uk-UA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log</m:t>
                    </m:r>
                    <m:d>
                      <m:dPr>
                        <m:ctrlPr>
                          <a:rPr lang="uk-U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uk-UA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uk-UA" sz="1800" i="1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, </m:t>
                    </m:r>
                  </m:oMath>
                </a14:m>
                <a:endParaRPr lang="uk-UA" sz="18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𝑇</m:t>
                    </m:r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uk-U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𝜀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𝑠</m:t>
                        </m:r>
                        <m:r>
                          <a:rPr lang="en-US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𝜀𝜂</m:t>
                    </m:r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𝜀</m:t>
                        </m:r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𝑜</m:t>
                        </m:r>
                        <m:r>
                          <a:rPr lang="en-US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𝐹𝐹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} для </a:t>
                </a:r>
                <a:r>
                  <a:rPr lang="uk-UA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і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-того КСЕ,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uk-UA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uk-UA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uk-UA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їх середні значення, </a:t>
                </a:r>
              </a:p>
              <a:p>
                <a:r>
                  <a:rPr lang="uk-UA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N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це загальна кількість розглянутих варіантів КСЕ</a:t>
                </a:r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60B05-AE53-C27A-8E9F-694F148EB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07" y="5661360"/>
                <a:ext cx="7702685" cy="948145"/>
              </a:xfrm>
              <a:prstGeom prst="rect">
                <a:avLst/>
              </a:prstGeom>
              <a:blipFill>
                <a:blip r:embed="rId5"/>
                <a:stretch>
                  <a:fillRect l="-633" t="-3871" b="-90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394E7F5-6520-F91C-DB43-D58ECD3D6C71}"/>
              </a:ext>
            </a:extLst>
          </p:cNvPr>
          <p:cNvSpPr/>
          <p:nvPr/>
        </p:nvSpPr>
        <p:spPr>
          <a:xfrm>
            <a:off x="90883" y="5661360"/>
            <a:ext cx="4296291" cy="1002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Таблица 13">
                <a:extLst>
                  <a:ext uri="{FF2B5EF4-FFF2-40B4-BE49-F238E27FC236}">
                    <a16:creationId xmlns:a16="http://schemas.microsoft.com/office/drawing/2014/main" id="{4BEC4CD0-F65B-C519-A6FB-43866DAC0B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103562"/>
                  </p:ext>
                </p:extLst>
              </p:nvPr>
            </p:nvGraphicFramePr>
            <p:xfrm>
              <a:off x="6406938" y="1628810"/>
              <a:ext cx="5618704" cy="389479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49">
                      <a:extLst>
                        <a:ext uri="{9D8B030D-6E8A-4147-A177-3AD203B41FA5}">
                          <a16:colId xmlns:a16="http://schemas.microsoft.com/office/drawing/2014/main" val="339093074"/>
                        </a:ext>
                      </a:extLst>
                    </a:gridCol>
                    <a:gridCol w="659331">
                      <a:extLst>
                        <a:ext uri="{9D8B030D-6E8A-4147-A177-3AD203B41FA5}">
                          <a16:colId xmlns:a16="http://schemas.microsoft.com/office/drawing/2014/main" val="4288175121"/>
                        </a:ext>
                      </a:extLst>
                    </a:gridCol>
                    <a:gridCol w="671209">
                      <a:extLst>
                        <a:ext uri="{9D8B030D-6E8A-4147-A177-3AD203B41FA5}">
                          <a16:colId xmlns:a16="http://schemas.microsoft.com/office/drawing/2014/main" val="3139781730"/>
                        </a:ext>
                      </a:extLst>
                    </a:gridCol>
                    <a:gridCol w="671208">
                      <a:extLst>
                        <a:ext uri="{9D8B030D-6E8A-4147-A177-3AD203B41FA5}">
                          <a16:colId xmlns:a16="http://schemas.microsoft.com/office/drawing/2014/main" val="2214895066"/>
                        </a:ext>
                      </a:extLst>
                    </a:gridCol>
                    <a:gridCol w="642026">
                      <a:extLst>
                        <a:ext uri="{9D8B030D-6E8A-4147-A177-3AD203B41FA5}">
                          <a16:colId xmlns:a16="http://schemas.microsoft.com/office/drawing/2014/main" val="1202236444"/>
                        </a:ext>
                      </a:extLst>
                    </a:gridCol>
                    <a:gridCol w="564204">
                      <a:extLst>
                        <a:ext uri="{9D8B030D-6E8A-4147-A177-3AD203B41FA5}">
                          <a16:colId xmlns:a16="http://schemas.microsoft.com/office/drawing/2014/main" val="1198136739"/>
                        </a:ext>
                      </a:extLst>
                    </a:gridCol>
                    <a:gridCol w="564204">
                      <a:extLst>
                        <a:ext uri="{9D8B030D-6E8A-4147-A177-3AD203B41FA5}">
                          <a16:colId xmlns:a16="http://schemas.microsoft.com/office/drawing/2014/main" val="4171831985"/>
                        </a:ext>
                      </a:extLst>
                    </a:gridCol>
                    <a:gridCol w="712373">
                      <a:extLst>
                        <a:ext uri="{9D8B030D-6E8A-4147-A177-3AD203B41FA5}">
                          <a16:colId xmlns:a16="http://schemas.microsoft.com/office/drawing/2014/main" val="3692724000"/>
                        </a:ext>
                      </a:extLst>
                    </a:gridCol>
                  </a:tblGrid>
                  <a:tr h="265074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Набір параметрів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частка поясненої дисперсії (%)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916570"/>
                      </a:ext>
                    </a:extLst>
                  </a:tr>
                  <a:tr h="296816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ГК0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ГК1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ГК2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ГК3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ГК4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ГК6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7826543"/>
                      </a:ext>
                    </a:extLst>
                  </a:tr>
                  <a:tr h="6561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(𝑇,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ε</m:t>
                              </m:r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en-US" sz="1400" i="1" kern="100">
                                      <a:effectLst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)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43,23/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42,80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25,00/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25,00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25,00/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25,00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6,7/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7,2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48453296"/>
                      </a:ext>
                    </a:extLst>
                  </a:tr>
                  <a:tr h="70769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(𝑇,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ε</m:t>
                              </m:r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en-US" sz="1400" i="1" kern="100">
                                      <a:effectLst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400" i="1" kern="100">
                                  <a:effectLst/>
                                </a:rPr>
                                <m:t>𝜀</m:t>
                              </m:r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η</m:t>
                              </m:r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)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52,39/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52,46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20,00/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20,00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20,00/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20,00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7,48/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7,51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0,13/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0,03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88654615"/>
                      </a:ext>
                    </a:extLst>
                  </a:tr>
                  <a:tr h="82902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(𝑇,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ε</m:t>
                              </m:r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en-US" sz="1400" i="1" kern="100">
                                      <a:effectLst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400" i="1" kern="100">
                                  <a:effectLst/>
                                </a:rPr>
                                <m:t>𝜀</m:t>
                              </m:r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η</m:t>
                              </m:r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ε</m:t>
                              </m:r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𝑜</m:t>
                                  </m:r>
                                  <m:r>
                                    <a:rPr lang="en-US" sz="1400" i="1" kern="100">
                                      <a:effectLst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)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44,40/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59,02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18,78/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16,73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16,67/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16,67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16,46/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6,28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3,61/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1,29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0,08/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0,01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50515874"/>
                      </a:ext>
                    </a:extLst>
                  </a:tr>
                  <a:tr h="104476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(𝑇,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ε</m:t>
                              </m:r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en-US" sz="1400" i="1" kern="100">
                                      <a:effectLst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400" i="1" kern="100">
                                  <a:effectLst/>
                                </a:rPr>
                                <m:t>𝜀</m:t>
                              </m:r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η</m:t>
                              </m:r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ε</m:t>
                              </m:r>
                              <m:sSub>
                                <m:sSubPr>
                                  <m:ctrlPr>
                                    <a:rPr lang="ru-RU" sz="14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uk-UA" sz="1400" i="1" kern="100">
                                      <a:effectLst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uk-UA" sz="1400" i="1" kern="100">
                                      <a:effectLst/>
                                    </a:rPr>
                                    <m:t>𝑜</m:t>
                                  </m:r>
                                  <m:r>
                                    <a:rPr lang="en-US" sz="1400" i="1" kern="100">
                                      <a:effectLst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uk-UA" sz="1400" i="1" kern="100">
                                  <a:effectLst/>
                                </a:rPr>
                                <m:t>ε</m:t>
                              </m:r>
                              <m:r>
                                <a:rPr lang="en-US" sz="1400" i="1" kern="100">
                                  <a:effectLst/>
                                </a:rPr>
                                <m:t>𝐹𝐹</m:t>
                              </m:r>
                            </m:oMath>
                          </a14:m>
                          <a:r>
                            <a:rPr lang="uk-UA" sz="1400" kern="100" dirty="0">
                              <a:effectLst/>
                            </a:rPr>
                            <a:t>)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43,29/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63,24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22,59/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14,41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14,29/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14,29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14,19/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5,65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4,29/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1,95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1,35/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0,46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0,002/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0,01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309652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Таблица 13">
                <a:extLst>
                  <a:ext uri="{FF2B5EF4-FFF2-40B4-BE49-F238E27FC236}">
                    <a16:creationId xmlns:a16="http://schemas.microsoft.com/office/drawing/2014/main" id="{4BEC4CD0-F65B-C519-A6FB-43866DAC0B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103562"/>
                  </p:ext>
                </p:extLst>
              </p:nvPr>
            </p:nvGraphicFramePr>
            <p:xfrm>
              <a:off x="6406938" y="1628810"/>
              <a:ext cx="5618704" cy="389479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49">
                      <a:extLst>
                        <a:ext uri="{9D8B030D-6E8A-4147-A177-3AD203B41FA5}">
                          <a16:colId xmlns:a16="http://schemas.microsoft.com/office/drawing/2014/main" val="339093074"/>
                        </a:ext>
                      </a:extLst>
                    </a:gridCol>
                    <a:gridCol w="659331">
                      <a:extLst>
                        <a:ext uri="{9D8B030D-6E8A-4147-A177-3AD203B41FA5}">
                          <a16:colId xmlns:a16="http://schemas.microsoft.com/office/drawing/2014/main" val="4288175121"/>
                        </a:ext>
                      </a:extLst>
                    </a:gridCol>
                    <a:gridCol w="671209">
                      <a:extLst>
                        <a:ext uri="{9D8B030D-6E8A-4147-A177-3AD203B41FA5}">
                          <a16:colId xmlns:a16="http://schemas.microsoft.com/office/drawing/2014/main" val="3139781730"/>
                        </a:ext>
                      </a:extLst>
                    </a:gridCol>
                    <a:gridCol w="671208">
                      <a:extLst>
                        <a:ext uri="{9D8B030D-6E8A-4147-A177-3AD203B41FA5}">
                          <a16:colId xmlns:a16="http://schemas.microsoft.com/office/drawing/2014/main" val="2214895066"/>
                        </a:ext>
                      </a:extLst>
                    </a:gridCol>
                    <a:gridCol w="642026">
                      <a:extLst>
                        <a:ext uri="{9D8B030D-6E8A-4147-A177-3AD203B41FA5}">
                          <a16:colId xmlns:a16="http://schemas.microsoft.com/office/drawing/2014/main" val="1202236444"/>
                        </a:ext>
                      </a:extLst>
                    </a:gridCol>
                    <a:gridCol w="564204">
                      <a:extLst>
                        <a:ext uri="{9D8B030D-6E8A-4147-A177-3AD203B41FA5}">
                          <a16:colId xmlns:a16="http://schemas.microsoft.com/office/drawing/2014/main" val="1198136739"/>
                        </a:ext>
                      </a:extLst>
                    </a:gridCol>
                    <a:gridCol w="564204">
                      <a:extLst>
                        <a:ext uri="{9D8B030D-6E8A-4147-A177-3AD203B41FA5}">
                          <a16:colId xmlns:a16="http://schemas.microsoft.com/office/drawing/2014/main" val="4171831985"/>
                        </a:ext>
                      </a:extLst>
                    </a:gridCol>
                    <a:gridCol w="712373">
                      <a:extLst>
                        <a:ext uri="{9D8B030D-6E8A-4147-A177-3AD203B41FA5}">
                          <a16:colId xmlns:a16="http://schemas.microsoft.com/office/drawing/2014/main" val="3692724000"/>
                        </a:ext>
                      </a:extLst>
                    </a:gridCol>
                  </a:tblGrid>
                  <a:tr h="285814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Набір параметрів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7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частка поясненої дисперсії (%)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916570"/>
                      </a:ext>
                    </a:extLst>
                  </a:tr>
                  <a:tr h="320040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ГК0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ГК1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ГК2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ГК3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ГК4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ГК6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7826543"/>
                      </a:ext>
                    </a:extLst>
                  </a:tr>
                  <a:tr h="7074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1075" t="-87069" r="-397849" b="-36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43,23/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42,80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25,00/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25,00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25,00/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25,00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6,7/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7,2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48453296"/>
                      </a:ext>
                    </a:extLst>
                  </a:tr>
                  <a:tr h="70769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1075" t="-187069" r="-397849" b="-26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52,39/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52,46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20,00/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20,00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20,00/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20,00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7,48/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7,51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0,13/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0,03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88654615"/>
                      </a:ext>
                    </a:extLst>
                  </a:tr>
                  <a:tr h="82902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1075" t="-244853" r="-397849" b="-128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44,40/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59,02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18,78/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16,73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16,67/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16,67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16,46/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6,28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3,61/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1,29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0,08/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0,01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-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50515874"/>
                      </a:ext>
                    </a:extLst>
                  </a:tr>
                  <a:tr h="104476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1075" t="-272674" r="-397849" b="-1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43,29/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63,24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22,59/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14,41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14,29/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14,29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14,19/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5,65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4,29/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1,95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1,35/</a:t>
                          </a:r>
                          <a:endParaRPr lang="ru-RU" sz="1400" kern="1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</a:rPr>
                            <a:t>0,46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0,002/</a:t>
                          </a:r>
                          <a:endParaRPr lang="ru-RU" sz="1400" kern="1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>
                              <a:effectLst/>
                            </a:rPr>
                            <a:t>0,01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309652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0A134B-156D-A02D-AB02-67D9E2D73DB0}"/>
                  </a:ext>
                </a:extLst>
              </p:cNvPr>
              <p:cNvSpPr txBox="1"/>
              <p:nvPr/>
            </p:nvSpPr>
            <p:spPr>
              <a:xfrm>
                <a:off x="6308673" y="751647"/>
                <a:ext cx="6157608" cy="87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Результати PCA для наборів змінних для оцінки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7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7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uk-UA" sz="1700" i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uk-UA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КСЕ Числа представляють частку поясненої дисперсії, пов'язаної з кожним ГК, при використанні освітлення </a:t>
                </a:r>
                <a:r>
                  <a:rPr lang="uk-UA" sz="17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AM1.5</a:t>
                </a:r>
                <a:r>
                  <a:rPr lang="uk-UA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/ </a:t>
                </a:r>
                <a:r>
                  <a:rPr lang="uk-UA" sz="1700" dirty="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940 нм</a:t>
                </a:r>
                <a:r>
                  <a:rPr lang="uk-UA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ru-RU" sz="17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0A134B-156D-A02D-AB02-67D9E2D7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673" y="751647"/>
                <a:ext cx="6157608" cy="877163"/>
              </a:xfrm>
              <a:prstGeom prst="rect">
                <a:avLst/>
              </a:prstGeom>
              <a:blipFill>
                <a:blip r:embed="rId7"/>
                <a:stretch>
                  <a:fillRect l="-693" t="-1389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46E3B898-F9C3-5769-A540-7AD18DE10186}"/>
              </a:ext>
            </a:extLst>
          </p:cNvPr>
          <p:cNvSpPr/>
          <p:nvPr/>
        </p:nvSpPr>
        <p:spPr>
          <a:xfrm>
            <a:off x="6308673" y="2829075"/>
            <a:ext cx="1239991" cy="877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FFA32D7-F0EE-60D4-836F-B835E7DA8D31}"/>
              </a:ext>
            </a:extLst>
          </p:cNvPr>
          <p:cNvSpPr/>
          <p:nvPr/>
        </p:nvSpPr>
        <p:spPr>
          <a:xfrm>
            <a:off x="6308672" y="3654720"/>
            <a:ext cx="1239991" cy="877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3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олилиния: фигура 31">
            <a:extLst>
              <a:ext uri="{FF2B5EF4-FFF2-40B4-BE49-F238E27FC236}">
                <a16:creationId xmlns:a16="http://schemas.microsoft.com/office/drawing/2014/main" id="{3CED41C6-2286-1C05-7B69-8B8854709C17}"/>
              </a:ext>
            </a:extLst>
          </p:cNvPr>
          <p:cNvSpPr/>
          <p:nvPr/>
        </p:nvSpPr>
        <p:spPr>
          <a:xfrm>
            <a:off x="9176657" y="4858834"/>
            <a:ext cx="2825746" cy="1928409"/>
          </a:xfrm>
          <a:custGeom>
            <a:avLst/>
            <a:gdLst>
              <a:gd name="csX0" fmla="*/ 0 w 2813957"/>
              <a:gd name="csY0" fmla="*/ 0 h 1926772"/>
              <a:gd name="csX1" fmla="*/ 0 w 2813957"/>
              <a:gd name="csY1" fmla="*/ 1926772 h 1926772"/>
              <a:gd name="csX2" fmla="*/ 2563586 w 2813957"/>
              <a:gd name="csY2" fmla="*/ 1921329 h 1926772"/>
              <a:gd name="csX3" fmla="*/ 2558143 w 2813957"/>
              <a:gd name="csY3" fmla="*/ 1551215 h 1926772"/>
              <a:gd name="csX4" fmla="*/ 2813957 w 2813957"/>
              <a:gd name="csY4" fmla="*/ 1551215 h 1926772"/>
              <a:gd name="csX5" fmla="*/ 2803072 w 2813957"/>
              <a:gd name="csY5" fmla="*/ 5443 h 1926772"/>
              <a:gd name="csX6" fmla="*/ 0 w 2813957"/>
              <a:gd name="csY6" fmla="*/ 0 h 19267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813957" h="1926772">
                <a:moveTo>
                  <a:pt x="0" y="0"/>
                </a:moveTo>
                <a:lnTo>
                  <a:pt x="0" y="1926772"/>
                </a:lnTo>
                <a:lnTo>
                  <a:pt x="2563586" y="1921329"/>
                </a:lnTo>
                <a:cubicBezTo>
                  <a:pt x="2561772" y="1797958"/>
                  <a:pt x="2559957" y="1674586"/>
                  <a:pt x="2558143" y="1551215"/>
                </a:cubicBezTo>
                <a:lnTo>
                  <a:pt x="2813957" y="1551215"/>
                </a:lnTo>
                <a:cubicBezTo>
                  <a:pt x="2810329" y="1035958"/>
                  <a:pt x="2806700" y="520700"/>
                  <a:pt x="2803072" y="5443"/>
                </a:cubicBez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54D6EAAE-9D58-AAB3-92ED-871ED3F3A86C}"/>
                  </a:ext>
                </a:extLst>
              </p:cNvPr>
              <p:cNvSpPr/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глибоких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мереж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величиною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54D6EAAE-9D58-AAB3-92ED-871ED3F3A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blipFill>
                <a:blip r:embed="rId2"/>
                <a:stretch>
                  <a:fillRect l="-506" t="-7921" r="-455" b="-24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240389A-B220-B561-0099-85427BAD58DA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4774E3-C6C8-8A4A-1CE1-BDC9B81BB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1" y="781837"/>
            <a:ext cx="10768518" cy="39644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008230-4271-8B5F-62F1-25A10B75BCD7}"/>
                  </a:ext>
                </a:extLst>
              </p:cNvPr>
              <p:cNvSpPr txBox="1"/>
              <p:nvPr/>
            </p:nvSpPr>
            <p:spPr>
              <a:xfrm>
                <a:off x="72957" y="5108492"/>
                <a:ext cx="2266543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/>
                        <m:t>MSRE</m:t>
                      </m:r>
                      <m:r>
                        <a:rPr lang="ru-RU" b="0" i="1" smtClean="0"/>
                        <m:t> = </m:t>
                      </m:r>
                      <m:f>
                        <m:f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/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b="0" i="0"/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 b="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SRE</m:t>
                              </m:r>
                            </m:e>
                            <m: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008230-4271-8B5F-62F1-25A10B75B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5108492"/>
                <a:ext cx="2266543" cy="8769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3ACE2-B328-26F4-B758-65055A5093FA}"/>
                  </a:ext>
                </a:extLst>
              </p:cNvPr>
              <p:cNvSpPr txBox="1"/>
              <p:nvPr/>
            </p:nvSpPr>
            <p:spPr>
              <a:xfrm>
                <a:off x="2621603" y="5184781"/>
                <a:ext cx="3706236" cy="716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b="0" i="0"/>
                            <m:t>SRE</m:t>
                          </m:r>
                        </m:e>
                        <m:sub>
                          <m:r>
                            <a:rPr lang="ru-RU" b="0" i="1"/>
                            <m:t>𝑖</m:t>
                          </m:r>
                        </m:sub>
                      </m:sSub>
                      <m:r>
                        <a:rPr lang="ru-RU" b="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Fe</m:t>
                                  </m:r>
                                  <m: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TRUE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Fe</m:t>
                                  </m:r>
                                  <m: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PRED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  <m:r>
                                <a:rPr lang="ru-RU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  <m:r>
                                <a:rPr lang="ru-RU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PRED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3ACE2-B328-26F4-B758-65055A509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603" y="5184781"/>
                <a:ext cx="3706236" cy="716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040F6D-D901-0F32-398C-28589336164C}"/>
              </a:ext>
            </a:extLst>
          </p:cNvPr>
          <p:cNvSpPr txBox="1"/>
          <p:nvPr/>
        </p:nvSpPr>
        <p:spPr>
          <a:xfrm>
            <a:off x="2339500" y="535819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98167-5029-302F-4FB5-96B2CC1FDA67}"/>
                  </a:ext>
                </a:extLst>
              </p:cNvPr>
              <p:cNvSpPr txBox="1"/>
              <p:nvPr/>
            </p:nvSpPr>
            <p:spPr>
              <a:xfrm>
                <a:off x="1929224" y="5362279"/>
                <a:ext cx="6340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98167-5029-302F-4FB5-96B2CC1FD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224" y="5362279"/>
                <a:ext cx="6340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55BF4A6A-A222-816B-2272-8A7BBD6C07A8}"/>
              </a:ext>
            </a:extLst>
          </p:cNvPr>
          <p:cNvSpPr/>
          <p:nvPr/>
        </p:nvSpPr>
        <p:spPr>
          <a:xfrm rot="5400000">
            <a:off x="1121156" y="4982522"/>
            <a:ext cx="321013" cy="21156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478CF-8CDA-1D43-1F50-1E89ABD88158}"/>
              </a:ext>
            </a:extLst>
          </p:cNvPr>
          <p:cNvSpPr txBox="1"/>
          <p:nvPr/>
        </p:nvSpPr>
        <p:spPr>
          <a:xfrm>
            <a:off x="486861" y="6209533"/>
            <a:ext cx="158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Функція втрат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5BEFC207-01B4-7D98-836D-32F0CA17DF16}"/>
              </a:ext>
            </a:extLst>
          </p:cNvPr>
          <p:cNvSpPr/>
          <p:nvPr/>
        </p:nvSpPr>
        <p:spPr>
          <a:xfrm rot="5400000">
            <a:off x="4396761" y="4285927"/>
            <a:ext cx="321013" cy="35411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BDEBB-A5DD-D82A-5A63-CA969BFB7FC0}"/>
              </a:ext>
            </a:extLst>
          </p:cNvPr>
          <p:cNvSpPr txBox="1"/>
          <p:nvPr/>
        </p:nvSpPr>
        <p:spPr>
          <a:xfrm>
            <a:off x="2945095" y="6209533"/>
            <a:ext cx="322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Відносна квадратична похибка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410E3F-6965-11F3-B8C8-4C02D5FE6971}"/>
                  </a:ext>
                </a:extLst>
              </p:cNvPr>
              <p:cNvSpPr txBox="1"/>
              <p:nvPr/>
            </p:nvSpPr>
            <p:spPr>
              <a:xfrm>
                <a:off x="6574247" y="4891949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Модель №1</a:t>
                </a:r>
                <a:r>
                  <a:rPr lang="uk-UA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ru-RU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𝐹𝑒𝐹𝑒𝐵</m:t>
                        </m:r>
                      </m:sub>
                    </m:sSub>
                  </m:oMath>
                </a14:m>
                <a:r>
                  <a:rPr lang="uk-UA" dirty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410E3F-6965-11F3-B8C8-4C02D5FE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247" y="4891949"/>
                <a:ext cx="2672658" cy="369332"/>
              </a:xfrm>
              <a:prstGeom prst="rect">
                <a:avLst/>
              </a:prstGeom>
              <a:blipFill>
                <a:blip r:embed="rId7"/>
                <a:stretch>
                  <a:fillRect l="-1822" t="-983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A01804-6728-1752-9AC6-37EABC3411BF}"/>
                  </a:ext>
                </a:extLst>
              </p:cNvPr>
              <p:cNvSpPr txBox="1"/>
              <p:nvPr/>
            </p:nvSpPr>
            <p:spPr>
              <a:xfrm>
                <a:off x="7241562" y="5461310"/>
                <a:ext cx="1185133" cy="1106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uk-UA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  <m: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FeB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A01804-6728-1752-9AC6-37EABC341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562" y="5461310"/>
                <a:ext cx="1185133" cy="11067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1900B8-9FE5-139E-3B66-3A795A85B209}"/>
                  </a:ext>
                </a:extLst>
              </p:cNvPr>
              <p:cNvSpPr txBox="1"/>
              <p:nvPr/>
            </p:nvSpPr>
            <p:spPr>
              <a:xfrm>
                <a:off x="9184837" y="4903980"/>
                <a:ext cx="2879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Модель №2</a:t>
                </a:r>
                <a:r>
                  <a:rPr lang="uk-UA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ru-RU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𝐹𝑒𝐹𝑒𝐵</m:t>
                        </m:r>
                        <m:r>
                          <a:rPr lang="uk-UA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uk-UA" dirty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1900B8-9FE5-139E-3B66-3A795A85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837" y="4903980"/>
                <a:ext cx="2879634" cy="369332"/>
              </a:xfrm>
              <a:prstGeom prst="rect">
                <a:avLst/>
              </a:prstGeom>
              <a:blipFill>
                <a:blip r:embed="rId9"/>
                <a:stretch>
                  <a:fillRect l="-1907" t="-983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BF3E16-298C-0563-2A4D-67495CB32558}"/>
                  </a:ext>
                </a:extLst>
              </p:cNvPr>
              <p:cNvSpPr txBox="1"/>
              <p:nvPr/>
            </p:nvSpPr>
            <p:spPr>
              <a:xfrm>
                <a:off x="10139352" y="5318458"/>
                <a:ext cx="1185133" cy="1378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uk-UA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  <m: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FeB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ru-RU" i="1"/>
                                      </m:ctrlPr>
                                    </m:sSubPr>
                                    <m:e>
                                      <m:r>
                                        <a:rPr lang="uk-UA" i="1"/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/>
                                        <m:t>Fe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BF3E16-298C-0563-2A4D-67495CB32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352" y="5318458"/>
                <a:ext cx="1185133" cy="1378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CA03E84-CC9C-98CF-AC5E-963A8F5F9EEF}"/>
              </a:ext>
            </a:extLst>
          </p:cNvPr>
          <p:cNvSpPr/>
          <p:nvPr/>
        </p:nvSpPr>
        <p:spPr>
          <a:xfrm>
            <a:off x="6574247" y="4860240"/>
            <a:ext cx="2503251" cy="1928409"/>
          </a:xfrm>
          <a:prstGeom prst="rect">
            <a:avLst/>
          </a:prstGeom>
          <a:noFill/>
          <a:ln>
            <a:solidFill>
              <a:srgbClr val="66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64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1F1C162B-039D-97C4-EC84-5F467A8A4EC2}"/>
                  </a:ext>
                </a:extLst>
              </p:cNvPr>
              <p:cNvSpPr/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глибоких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мереж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величиною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1F1C162B-039D-97C4-EC84-5F467A8A4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blipFill>
                <a:blip r:embed="rId3"/>
                <a:stretch>
                  <a:fillRect l="-506" t="-7921" r="-455" b="-24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0E7D6BB-A7AE-7384-11AC-208263ED7391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33756-BEB9-A945-C442-BBCBC29F6CE7}"/>
                  </a:ext>
                </a:extLst>
              </p:cNvPr>
              <p:cNvSpPr txBox="1"/>
              <p:nvPr/>
            </p:nvSpPr>
            <p:spPr>
              <a:xfrm>
                <a:off x="421938" y="1350745"/>
                <a:ext cx="4626769" cy="866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ru-RU" b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ru-RU" b="0" i="1"/>
                            <m:t>2</m:t>
                          </m:r>
                        </m:sup>
                      </m:sSup>
                      <m:r>
                        <a:rPr lang="ru-RU" b="0" i="1">
                          <a:latin typeface="Cambria Math" panose="02040503050406030204" pitchFamily="18" charset="0"/>
                        </a:rPr>
                        <m:t> = 1 − </m:t>
                      </m:r>
                      <m:f>
                        <m:f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Fe</m:t>
                                          </m:r>
                                          <m: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TRUE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Fe</m:t>
                                          </m:r>
                                          <m: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PRED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Fe</m:t>
                                          </m:r>
                                          <m: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TRUE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b="0" i="0">
                                                  <a:latin typeface="Cambria Math" panose="02040503050406030204" pitchFamily="18" charset="0"/>
                                                </a:rPr>
                                                <m:t>Fe</m:t>
                                              </m:r>
                                              <m:r>
                                                <a:rPr lang="ru-RU" b="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b="0" i="0">
                                                  <a:latin typeface="Cambria Math" panose="02040503050406030204" pitchFamily="18" charset="0"/>
                                                </a:rPr>
                                                <m:t>TRUE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ru-RU" b="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33756-BEB9-A945-C442-BBCBC29F6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8" y="1350745"/>
                <a:ext cx="4626769" cy="866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0E7B1C06-22A1-44FE-2E69-CBD02BA09810}"/>
              </a:ext>
            </a:extLst>
          </p:cNvPr>
          <p:cNvSpPr/>
          <p:nvPr/>
        </p:nvSpPr>
        <p:spPr>
          <a:xfrm rot="16200000">
            <a:off x="2554348" y="-905918"/>
            <a:ext cx="361950" cy="44529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16462-AC53-D5C6-D4DE-99818869B129}"/>
              </a:ext>
            </a:extLst>
          </p:cNvPr>
          <p:cNvSpPr txBox="1"/>
          <p:nvPr/>
        </p:nvSpPr>
        <p:spPr>
          <a:xfrm>
            <a:off x="1457408" y="806522"/>
            <a:ext cx="255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Коефіцієнт детермінації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086BF7-550D-15FC-657E-77F03D832B69}"/>
                  </a:ext>
                </a:extLst>
              </p:cNvPr>
              <p:cNvSpPr txBox="1"/>
              <p:nvPr/>
            </p:nvSpPr>
            <p:spPr>
              <a:xfrm>
                <a:off x="5197523" y="1582988"/>
                <a:ext cx="6748491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ru-RU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</a:t>
                </a:r>
                <a:r>
                  <a:rPr lang="ru-RU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/>
                              <m:t>𝑁</m:t>
                            </m:r>
                          </m:e>
                          <m:sub>
                            <m:r>
                              <a:rPr lang="ru-RU" b="0" i="1"/>
                              <m:t>𝐹𝑒</m:t>
                            </m:r>
                            <m:r>
                              <a:rPr lang="ru-RU" b="0" i="1"/>
                              <m:t>, </m:t>
                            </m:r>
                            <m:r>
                              <a:rPr lang="ru-RU" b="0" i="1"/>
                              <m:t>𝑇𝑅𝑈𝐸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/>
                  <a:t> -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середнє з усіх істинних значень концентрацій заліза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086BF7-550D-15FC-657E-77F03D83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23" y="1582988"/>
                <a:ext cx="6748491" cy="402354"/>
              </a:xfrm>
              <a:prstGeom prst="rect">
                <a:avLst/>
              </a:prstGeom>
              <a:blipFill>
                <a:blip r:embed="rId5"/>
                <a:stretch>
                  <a:fillRect l="-813" t="-4545" b="-21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1B5A0378-86D5-7960-F574-5D78DD202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384397"/>
                  </p:ext>
                </p:extLst>
              </p:nvPr>
            </p:nvGraphicFramePr>
            <p:xfrm>
              <a:off x="146905" y="2372321"/>
              <a:ext cx="5648326" cy="4314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3801">
                      <a:extLst>
                        <a:ext uri="{9D8B030D-6E8A-4147-A177-3AD203B41FA5}">
                          <a16:colId xmlns:a16="http://schemas.microsoft.com/office/drawing/2014/main" val="3199913252"/>
                        </a:ext>
                      </a:extLst>
                    </a:gridCol>
                    <a:gridCol w="3834525">
                      <a:extLst>
                        <a:ext uri="{9D8B030D-6E8A-4147-A177-3AD203B41FA5}">
                          <a16:colId xmlns:a16="http://schemas.microsoft.com/office/drawing/2014/main" val="133886299"/>
                        </a:ext>
                      </a:extLst>
                    </a:gridCol>
                  </a:tblGrid>
                  <a:tr h="2940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Гіперпараметр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Значення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090514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400" i="1" kern="1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400" i="1" kern="100" baseline="-250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4, 5, 6, 8, 10, 15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77594927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400" i="1" kern="1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400" i="1" kern="100" baseline="-250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node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30, 40, 50, 75, 100, 120, 150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91613586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BS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8, 16, 32, 64, 128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0800312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ActF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ReLu, sigmoid, tanh, SELU, ELU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0774397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Opt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SGD, RMSprop, Adam, Adadelta, Adagrad, Adamax, Nadam, Ftrl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35877291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4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4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4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4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58436799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400" i="1" kern="1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400" i="1" kern="100" baseline="-250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Epochs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100, 300, 400, 600, 1000, 1500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34223205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PreM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StandartScaler, MinMaxScaler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77318852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RegF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функції регуляризації, L2, L1, Dropout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21966984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RR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4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4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4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4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5260714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2, 0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3, 0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4, 0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42114380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WI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He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He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Random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Random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Ones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35029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1B5A0378-86D5-7960-F574-5D78DD202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384397"/>
                  </p:ext>
                </p:extLst>
              </p:nvPr>
            </p:nvGraphicFramePr>
            <p:xfrm>
              <a:off x="146905" y="2372321"/>
              <a:ext cx="5648326" cy="4314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3801">
                      <a:extLst>
                        <a:ext uri="{9D8B030D-6E8A-4147-A177-3AD203B41FA5}">
                          <a16:colId xmlns:a16="http://schemas.microsoft.com/office/drawing/2014/main" val="3199913252"/>
                        </a:ext>
                      </a:extLst>
                    </a:gridCol>
                    <a:gridCol w="3834525">
                      <a:extLst>
                        <a:ext uri="{9D8B030D-6E8A-4147-A177-3AD203B41FA5}">
                          <a16:colId xmlns:a16="http://schemas.microsoft.com/office/drawing/2014/main" val="133886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Гіперпараметр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Значення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090514"/>
                      </a:ext>
                    </a:extLst>
                  </a:tr>
                  <a:tr h="3298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336" t="-120370" r="-212416" b="-113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4, 5, 6, 8, 10, 15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77594927"/>
                      </a:ext>
                    </a:extLst>
                  </a:tr>
                  <a:tr h="32988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336" t="-220370" r="-212416" b="-103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30, 40, 50, 75, 100, 120, 150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91613586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BS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8, 16, 32, 64, 128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0800312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ActF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ReLu, sigmoid, tanh, SELU, ELU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0774397"/>
                      </a:ext>
                    </a:extLst>
                  </a:tr>
                  <a:tr h="4412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Opt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SGD, RMSprop, Adam, Adadelta, Adagrad, Adamax, Nadam, Ftrl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35877291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7536" t="-712500" r="-636" b="-7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8436799"/>
                      </a:ext>
                    </a:extLst>
                  </a:tr>
                  <a:tr h="34829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336" t="-672414" r="-212416" b="-4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100, 300, 400, 600, 1000, 1500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34223205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PreM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StandartScaler, MinMaxScaler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77318852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RegF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функції регуляризації, L2, L1, Dropout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21966984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RR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7536" t="-1133333" r="-636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5260714"/>
                      </a:ext>
                    </a:extLst>
                  </a:tr>
                  <a:tr h="29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2, 0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3, 0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4, 0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42114380"/>
                      </a:ext>
                    </a:extLst>
                  </a:tr>
                  <a:tr h="4412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i="1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WI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He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He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Random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Random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4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Ones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35029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2E1B386-8B2E-608B-F1B2-1EFFDDC2B24C}"/>
              </a:ext>
            </a:extLst>
          </p:cNvPr>
          <p:cNvSpPr txBox="1"/>
          <p:nvPr/>
        </p:nvSpPr>
        <p:spPr>
          <a:xfrm>
            <a:off x="5870098" y="2272995"/>
            <a:ext cx="6825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Тренувальний набір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- 15048 ВАХ</a:t>
            </a:r>
          </a:p>
          <a:p>
            <a:endParaRPr lang="uk-UA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Тестовий набір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Fe-altered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(857 ВАХ) 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B-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altered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(514 ВАХ)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T-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altered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(832 ВАХ) 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d-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altered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(1189 ВАХ) 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All-altered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(684 ВАХ)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A5D23382-FE2F-D4DB-772C-EBB719D802F6}"/>
              </a:ext>
            </a:extLst>
          </p:cNvPr>
          <p:cNvSpPr/>
          <p:nvPr/>
        </p:nvSpPr>
        <p:spPr>
          <a:xfrm>
            <a:off x="9734549" y="2924175"/>
            <a:ext cx="191833" cy="1288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03287D-1C1C-3E27-02A7-A7962E39F6B4}"/>
              </a:ext>
            </a:extLst>
          </p:cNvPr>
          <p:cNvSpPr txBox="1"/>
          <p:nvPr/>
        </p:nvSpPr>
        <p:spPr>
          <a:xfrm>
            <a:off x="10001250" y="3361477"/>
            <a:ext cx="11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4076 ВАХ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40B69-4FB8-8743-DDBF-4F47E3BC18DE}"/>
              </a:ext>
            </a:extLst>
          </p:cNvPr>
          <p:cNvSpPr txBox="1"/>
          <p:nvPr/>
        </p:nvSpPr>
        <p:spPr>
          <a:xfrm>
            <a:off x="5870098" y="5932534"/>
            <a:ext cx="6348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кількісної оцінки якості тренування моделей використали </a:t>
            </a:r>
            <a:r>
              <a:rPr lang="uk-UA" sz="1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10-кратну перехресну перевірку</a:t>
            </a:r>
            <a:endParaRPr lang="ru-RU" dirty="0">
              <a:solidFill>
                <a:srgbClr val="000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F6C0B-0FE5-AEB3-6FC6-6F2417D447D9}"/>
              </a:ext>
            </a:extLst>
          </p:cNvPr>
          <p:cNvSpPr txBox="1"/>
          <p:nvPr/>
        </p:nvSpPr>
        <p:spPr>
          <a:xfrm>
            <a:off x="5870098" y="4494741"/>
            <a:ext cx="508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uk-UA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набір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uk-U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Тренувальний набір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uk-UA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Тестовий набір</a:t>
            </a:r>
            <a:r>
              <a:rPr lang="uk-U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Стрелка: изогнутая вверх 23">
            <a:extLst>
              <a:ext uri="{FF2B5EF4-FFF2-40B4-BE49-F238E27FC236}">
                <a16:creationId xmlns:a16="http://schemas.microsoft.com/office/drawing/2014/main" id="{1CAAFEEF-E658-346E-CFDE-353748B783FE}"/>
              </a:ext>
            </a:extLst>
          </p:cNvPr>
          <p:cNvSpPr/>
          <p:nvPr/>
        </p:nvSpPr>
        <p:spPr>
          <a:xfrm flipH="1">
            <a:off x="6026277" y="4905166"/>
            <a:ext cx="428626" cy="47181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E0CCCE-7432-D3D1-BDF2-D7DDE8D7A463}"/>
              </a:ext>
            </a:extLst>
          </p:cNvPr>
          <p:cNvSpPr txBox="1"/>
          <p:nvPr/>
        </p:nvSpPr>
        <p:spPr>
          <a:xfrm>
            <a:off x="6457350" y="4875725"/>
            <a:ext cx="573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використовували для </a:t>
            </a:r>
            <a:r>
              <a:rPr lang="uk-UA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моделей,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натреновані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таким чином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застосовувалися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синтетичних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наборів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вимірювань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95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81DE19-6989-2479-4C81-3C1B05DC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60" y="4525555"/>
            <a:ext cx="3610970" cy="233244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диаграмма, линия, круг, оригами">
            <a:extLst>
              <a:ext uri="{FF2B5EF4-FFF2-40B4-BE49-F238E27FC236}">
                <a16:creationId xmlns:a16="http://schemas.microsoft.com/office/drawing/2014/main" id="{FE07E77C-E6D7-168C-C28F-CD052712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187" y="4562093"/>
            <a:ext cx="4279180" cy="2295907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436056C-6468-76D9-4DC0-5D7542CEAF8C}"/>
              </a:ext>
            </a:extLst>
          </p:cNvPr>
          <p:cNvSpPr/>
          <p:nvPr/>
        </p:nvSpPr>
        <p:spPr>
          <a:xfrm>
            <a:off x="4816812" y="79051"/>
            <a:ext cx="2558375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8E804-880C-7620-3119-C87AFF9489BE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723A09B-6D13-EEDC-FC49-1206FE1669AB}"/>
              </a:ext>
            </a:extLst>
          </p:cNvPr>
          <p:cNvSpPr/>
          <p:nvPr/>
        </p:nvSpPr>
        <p:spPr>
          <a:xfrm>
            <a:off x="4592281" y="971547"/>
            <a:ext cx="7289558" cy="943582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Кремнієві сонячні елементи </a:t>
            </a:r>
            <a:r>
              <a:rPr lang="uk-UA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складають 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 90% світового ринку фотоелектричних перетворювачів</a:t>
            </a:r>
            <a:endParaRPr lang="ru-RU" sz="2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19992977-461F-F091-3F7D-96AE37CE0BD7}"/>
                  </a:ext>
                </a:extLst>
              </p:cNvPr>
              <p:cNvSpPr/>
              <p:nvPr/>
            </p:nvSpPr>
            <p:spPr>
              <a:xfrm>
                <a:off x="4592281" y="2060102"/>
                <a:ext cx="7289558" cy="972201"/>
              </a:xfrm>
              <a:prstGeom prst="roundRect">
                <a:avLst/>
              </a:prstGeom>
              <a:blipFill>
                <a:blip r:embed="rId5"/>
                <a:tile tx="0" ty="0" sx="100000" sy="100000" flip="none" algn="tl"/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Ефективність </a:t>
                </a:r>
                <a:r>
                  <a:rPr lang="ru-RU" sz="2400" b="1" dirty="0" err="1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елементів</a:t>
                </a:r>
                <a:r>
                  <a:rPr lang="ru-RU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обмежується дефектами</a:t>
                </a:r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зокрема точковими дефектами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400" b="1" dirty="0">
                  <a:solidFill>
                    <a:schemeClr val="bg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19992977-461F-F091-3F7D-96AE37CE0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81" y="2060102"/>
                <a:ext cx="7289558" cy="97220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1DC0D17B-57ED-2752-9762-EAFD7DE4113B}"/>
                  </a:ext>
                </a:extLst>
              </p:cNvPr>
              <p:cNvSpPr/>
              <p:nvPr/>
            </p:nvSpPr>
            <p:spPr>
              <a:xfrm>
                <a:off x="4592281" y="3177276"/>
                <a:ext cx="7289558" cy="1162692"/>
              </a:xfrm>
              <a:prstGeom prst="roundRect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Наявність </a:t>
                </a:r>
                <a:r>
                  <a:rPr lang="en-US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 →</a:t>
                </a:r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додаткові</a:t>
                </a:r>
                <a:r>
                  <a:rPr lang="en-US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рівні в забороненій зоні (є центрами рекомбінації) </a:t>
                </a:r>
                <a:r>
                  <a:rPr lang="en-US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зменшення довжини дифузії носіїв заряду </a:t>
                </a:r>
                <a:r>
                  <a:rPr lang="en-US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зменшення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2400" b="1" i="1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𝒔𝒄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glow rad="2286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𝒐𝒄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glow rad="2286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l-GR" sz="2400" b="1" i="1" smtClean="0">
                        <a:solidFill>
                          <a:schemeClr val="bg1"/>
                        </a:solidFill>
                        <a:effectLst>
                          <a:glow rad="2286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𝜼</m:t>
                    </m:r>
                  </m:oMath>
                </a14:m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400" b="1" dirty="0">
                  <a:solidFill>
                    <a:schemeClr val="bg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1DC0D17B-57ED-2752-9762-EAFD7DE41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81" y="3177276"/>
                <a:ext cx="7289558" cy="116269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C458ED4-FA39-CEA4-0445-50A2E6C3C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6" y="330740"/>
            <a:ext cx="4610287" cy="4275590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зи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882518-343C-0C3E-973D-F7DE0D4EF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285" y="4666523"/>
            <a:ext cx="2324004" cy="20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89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5C0EB2EF-5230-1E63-9187-EC618244FD5E}"/>
                  </a:ext>
                </a:extLst>
              </p:cNvPr>
              <p:cNvSpPr/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глибоких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мереж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величиною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5C0EB2EF-5230-1E63-9187-EC618244F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blipFill>
                <a:blip r:embed="rId2"/>
                <a:stretch>
                  <a:fillRect l="-506" t="-7921" r="-455" b="-24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0299BC0-AA74-646F-986C-99A38818A30E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8A8AC936-775C-470C-6BCB-F0B9EEAC78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9692652"/>
                  </p:ext>
                </p:extLst>
              </p:nvPr>
            </p:nvGraphicFramePr>
            <p:xfrm>
              <a:off x="6357175" y="1925383"/>
              <a:ext cx="5130832" cy="14900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71650">
                      <a:extLst>
                        <a:ext uri="{9D8B030D-6E8A-4147-A177-3AD203B41FA5}">
                          <a16:colId xmlns:a16="http://schemas.microsoft.com/office/drawing/2014/main" val="233314501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2115615348"/>
                        </a:ext>
                      </a:extLst>
                    </a:gridCol>
                    <a:gridCol w="1416082">
                      <a:extLst>
                        <a:ext uri="{9D8B030D-6E8A-4147-A177-3AD203B41FA5}">
                          <a16:colId xmlns:a16="http://schemas.microsoft.com/office/drawing/2014/main" val="1603900599"/>
                        </a:ext>
                      </a:extLst>
                    </a:gridCol>
                  </a:tblGrid>
                  <a:tr h="257557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7648963"/>
                      </a:ext>
                    </a:extLst>
                  </a:tr>
                  <a:tr h="4004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   Мережа                 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Набір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7773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тренувальний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0,31 ± 0,07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0,03 ± 0,01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127216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повний (Full)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0,28 ± 0,05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0,03 ± 0,01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491166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8A8AC936-775C-470C-6BCB-F0B9EEAC78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9692652"/>
                  </p:ext>
                </p:extLst>
              </p:nvPr>
            </p:nvGraphicFramePr>
            <p:xfrm>
              <a:off x="6357175" y="1925383"/>
              <a:ext cx="5130832" cy="14900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71650">
                      <a:extLst>
                        <a:ext uri="{9D8B030D-6E8A-4147-A177-3AD203B41FA5}">
                          <a16:colId xmlns:a16="http://schemas.microsoft.com/office/drawing/2014/main" val="233314501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2115615348"/>
                        </a:ext>
                      </a:extLst>
                    </a:gridCol>
                    <a:gridCol w="1416082">
                      <a:extLst>
                        <a:ext uri="{9D8B030D-6E8A-4147-A177-3AD203B41FA5}">
                          <a16:colId xmlns:a16="http://schemas.microsoft.com/office/drawing/2014/main" val="1603900599"/>
                        </a:ext>
                      </a:extLst>
                    </a:gridCol>
                  </a:tblGrid>
                  <a:tr h="273749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7648963"/>
                      </a:ext>
                    </a:extLst>
                  </a:tr>
                  <a:tr h="6688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   Мережа                 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Набір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1536" t="-51351" r="-74295" b="-1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2232" t="-51351" r="-1717" b="-1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777376"/>
                      </a:ext>
                    </a:extLst>
                  </a:tr>
                  <a:tr h="2737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тренувальний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0,31 ± 0,07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0,03 ± 0,01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12721651"/>
                      </a:ext>
                    </a:extLst>
                  </a:tr>
                  <a:tr h="2737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повний (Full)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0,28 ± 0,05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0,03 ± 0,01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491166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1B75942-F14B-CEA9-439F-C5E9A9189EB3}"/>
              </a:ext>
            </a:extLst>
          </p:cNvPr>
          <p:cNvSpPr txBox="1"/>
          <p:nvPr/>
        </p:nvSpPr>
        <p:spPr>
          <a:xfrm>
            <a:off x="6271069" y="1560484"/>
            <a:ext cx="465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Результати 10-кратної перехресної перевірки</a:t>
            </a:r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C38E071-DC35-988A-A200-1821A4C59DA4}"/>
              </a:ext>
            </a:extLst>
          </p:cNvPr>
          <p:cNvSpPr/>
          <p:nvPr/>
        </p:nvSpPr>
        <p:spPr>
          <a:xfrm>
            <a:off x="2149456" y="811265"/>
            <a:ext cx="7893085" cy="461665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Оцінка точності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uk-UA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синтетичних даних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26156589-4298-EF00-3566-0E01312AEA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3830481"/>
                  </p:ext>
                </p:extLst>
              </p:nvPr>
            </p:nvGraphicFramePr>
            <p:xfrm>
              <a:off x="174592" y="1903898"/>
              <a:ext cx="5569745" cy="475689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61484">
                      <a:extLst>
                        <a:ext uri="{9D8B030D-6E8A-4147-A177-3AD203B41FA5}">
                          <a16:colId xmlns:a16="http://schemas.microsoft.com/office/drawing/2014/main" val="2904470393"/>
                        </a:ext>
                      </a:extLst>
                    </a:gridCol>
                    <a:gridCol w="1842657">
                      <a:extLst>
                        <a:ext uri="{9D8B030D-6E8A-4147-A177-3AD203B41FA5}">
                          <a16:colId xmlns:a16="http://schemas.microsoft.com/office/drawing/2014/main" val="3074291157"/>
                        </a:ext>
                      </a:extLst>
                    </a:gridCol>
                    <a:gridCol w="301521">
                      <a:extLst>
                        <a:ext uri="{9D8B030D-6E8A-4147-A177-3AD203B41FA5}">
                          <a16:colId xmlns:a16="http://schemas.microsoft.com/office/drawing/2014/main" val="2707094499"/>
                        </a:ext>
                      </a:extLst>
                    </a:gridCol>
                    <a:gridCol w="1864083">
                      <a:extLst>
                        <a:ext uri="{9D8B030D-6E8A-4147-A177-3AD203B41FA5}">
                          <a16:colId xmlns:a16="http://schemas.microsoft.com/office/drawing/2014/main" val="805324164"/>
                        </a:ext>
                      </a:extLst>
                    </a:gridCol>
                  </a:tblGrid>
                  <a:tr h="550012">
                    <a:tc row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Мережа</a:t>
                          </a:r>
                        </a:p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1134407"/>
                      </a:ext>
                    </a:extLst>
                  </a:tr>
                  <a:tr h="76231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Значення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3961514"/>
                      </a:ext>
                    </a:extLst>
                  </a:tr>
                  <a:tr h="7424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Конфігурація схованих шарів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120-108-96-84-72-60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100-100-100-100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100-100-100-100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12086168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BS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69032818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ActF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ReLu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ReLu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ReLu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72643448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Opt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Adamax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Adamax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Adamax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6970431"/>
                      </a:ext>
                    </a:extLst>
                  </a:tr>
                  <a:tr h="3487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46243481"/>
                      </a:ext>
                    </a:extLst>
                  </a:tr>
                  <a:tr h="42871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Epochs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51640083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Xavier Normal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Xavier Normal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59612675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RF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Без функції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Без функції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Без функції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9942924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PreM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StandartScaler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StandartScaler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StandartScaler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05150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26156589-4298-EF00-3566-0E01312AEA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3830481"/>
                  </p:ext>
                </p:extLst>
              </p:nvPr>
            </p:nvGraphicFramePr>
            <p:xfrm>
              <a:off x="174592" y="1903898"/>
              <a:ext cx="5569745" cy="475689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61484">
                      <a:extLst>
                        <a:ext uri="{9D8B030D-6E8A-4147-A177-3AD203B41FA5}">
                          <a16:colId xmlns:a16="http://schemas.microsoft.com/office/drawing/2014/main" val="2904470393"/>
                        </a:ext>
                      </a:extLst>
                    </a:gridCol>
                    <a:gridCol w="1842657">
                      <a:extLst>
                        <a:ext uri="{9D8B030D-6E8A-4147-A177-3AD203B41FA5}">
                          <a16:colId xmlns:a16="http://schemas.microsoft.com/office/drawing/2014/main" val="3074291157"/>
                        </a:ext>
                      </a:extLst>
                    </a:gridCol>
                    <a:gridCol w="301521">
                      <a:extLst>
                        <a:ext uri="{9D8B030D-6E8A-4147-A177-3AD203B41FA5}">
                          <a16:colId xmlns:a16="http://schemas.microsoft.com/office/drawing/2014/main" val="2707094499"/>
                        </a:ext>
                      </a:extLst>
                    </a:gridCol>
                    <a:gridCol w="1864083">
                      <a:extLst>
                        <a:ext uri="{9D8B030D-6E8A-4147-A177-3AD203B41FA5}">
                          <a16:colId xmlns:a16="http://schemas.microsoft.com/office/drawing/2014/main" val="805324164"/>
                        </a:ext>
                      </a:extLst>
                    </a:gridCol>
                  </a:tblGrid>
                  <a:tr h="550012">
                    <a:tc rowSpan="2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Мережа</a:t>
                          </a:r>
                        </a:p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85430" t="-14444" r="-119205" b="-77777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57303" t="-14444" r="-1124" b="-77777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1134407"/>
                      </a:ext>
                    </a:extLst>
                  </a:tr>
                  <a:tr h="273749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Значення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23961514"/>
                      </a:ext>
                    </a:extLst>
                  </a:tr>
                  <a:tr h="8607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Конфігурація схованих шарів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120-108-96-84-72-60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100-100-100-100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100-100-100-100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12086168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BS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69032818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ActF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ReLu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ReLu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ReLu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72643448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Opt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Adamax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Adamax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Adamax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697043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3295" t="-607792" r="-88068" b="-33506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99346" t="-607792" r="-1307" b="-335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243481"/>
                      </a:ext>
                    </a:extLst>
                  </a:tr>
                  <a:tr h="42871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89" t="-767606" r="-257588" b="-26338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1500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51640083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Xavier Normal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Xavier Normal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59612675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RF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Без функції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Без функції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Без функції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9942924"/>
                      </a:ext>
                    </a:extLst>
                  </a:tr>
                  <a:tr h="361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PreM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StandartScaler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StandartScaler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StandartScaler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05150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FDEFA2B-9555-270E-890D-AA4E62629FAD}"/>
              </a:ext>
            </a:extLst>
          </p:cNvPr>
          <p:cNvSpPr txBox="1"/>
          <p:nvPr/>
        </p:nvSpPr>
        <p:spPr>
          <a:xfrm>
            <a:off x="72957" y="1534566"/>
            <a:ext cx="465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Раціональні набори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гіперпараметрів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Таблица 12">
                <a:extLst>
                  <a:ext uri="{FF2B5EF4-FFF2-40B4-BE49-F238E27FC236}">
                    <a16:creationId xmlns:a16="http://schemas.microsoft.com/office/drawing/2014/main" id="{ACE1799C-0A29-5A57-AD25-2EC01AC961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2108817"/>
                  </p:ext>
                </p:extLst>
              </p:nvPr>
            </p:nvGraphicFramePr>
            <p:xfrm>
              <a:off x="6343269" y="3976212"/>
              <a:ext cx="5382006" cy="24182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6227">
                      <a:extLst>
                        <a:ext uri="{9D8B030D-6E8A-4147-A177-3AD203B41FA5}">
                          <a16:colId xmlns:a16="http://schemas.microsoft.com/office/drawing/2014/main" val="1053197427"/>
                        </a:ext>
                      </a:extLst>
                    </a:gridCol>
                    <a:gridCol w="1032374">
                      <a:extLst>
                        <a:ext uri="{9D8B030D-6E8A-4147-A177-3AD203B41FA5}">
                          <a16:colId xmlns:a16="http://schemas.microsoft.com/office/drawing/2014/main" val="393141069"/>
                        </a:ext>
                      </a:extLst>
                    </a:gridCol>
                    <a:gridCol w="1111915">
                      <a:extLst>
                        <a:ext uri="{9D8B030D-6E8A-4147-A177-3AD203B41FA5}">
                          <a16:colId xmlns:a16="http://schemas.microsoft.com/office/drawing/2014/main" val="593158636"/>
                        </a:ext>
                      </a:extLst>
                    </a:gridCol>
                    <a:gridCol w="1111915">
                      <a:extLst>
                        <a:ext uri="{9D8B030D-6E8A-4147-A177-3AD203B41FA5}">
                          <a16:colId xmlns:a16="http://schemas.microsoft.com/office/drawing/2014/main" val="3686293003"/>
                        </a:ext>
                      </a:extLst>
                    </a:gridCol>
                    <a:gridCol w="759575">
                      <a:extLst>
                        <a:ext uri="{9D8B030D-6E8A-4147-A177-3AD203B41FA5}">
                          <a16:colId xmlns:a16="http://schemas.microsoft.com/office/drawing/2014/main" val="2417873540"/>
                        </a:ext>
                      </a:extLst>
                    </a:gridCol>
                  </a:tblGrid>
                  <a:tr h="44908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Набір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1176853"/>
                      </a:ext>
                    </a:extLst>
                  </a:tr>
                  <a:tr h="413401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1800" i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uk-UA" sz="1800" i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kern="1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1800" i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uk-UA" sz="1800" i="1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6462867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0,936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0,020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40615625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0,37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0,961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0,018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77495744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1,06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0,881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0,084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0043854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0,005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67420293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All-altered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0,813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0,138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0,948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22378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Таблица 12">
                <a:extLst>
                  <a:ext uri="{FF2B5EF4-FFF2-40B4-BE49-F238E27FC236}">
                    <a16:creationId xmlns:a16="http://schemas.microsoft.com/office/drawing/2014/main" id="{ACE1799C-0A29-5A57-AD25-2EC01AC961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2108817"/>
                  </p:ext>
                </p:extLst>
              </p:nvPr>
            </p:nvGraphicFramePr>
            <p:xfrm>
              <a:off x="6343269" y="3976212"/>
              <a:ext cx="5382006" cy="24182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6227">
                      <a:extLst>
                        <a:ext uri="{9D8B030D-6E8A-4147-A177-3AD203B41FA5}">
                          <a16:colId xmlns:a16="http://schemas.microsoft.com/office/drawing/2014/main" val="1053197427"/>
                        </a:ext>
                      </a:extLst>
                    </a:gridCol>
                    <a:gridCol w="1032374">
                      <a:extLst>
                        <a:ext uri="{9D8B030D-6E8A-4147-A177-3AD203B41FA5}">
                          <a16:colId xmlns:a16="http://schemas.microsoft.com/office/drawing/2014/main" val="393141069"/>
                        </a:ext>
                      </a:extLst>
                    </a:gridCol>
                    <a:gridCol w="1111915">
                      <a:extLst>
                        <a:ext uri="{9D8B030D-6E8A-4147-A177-3AD203B41FA5}">
                          <a16:colId xmlns:a16="http://schemas.microsoft.com/office/drawing/2014/main" val="593158636"/>
                        </a:ext>
                      </a:extLst>
                    </a:gridCol>
                    <a:gridCol w="1111915">
                      <a:extLst>
                        <a:ext uri="{9D8B030D-6E8A-4147-A177-3AD203B41FA5}">
                          <a16:colId xmlns:a16="http://schemas.microsoft.com/office/drawing/2014/main" val="3686293003"/>
                        </a:ext>
                      </a:extLst>
                    </a:gridCol>
                    <a:gridCol w="759575">
                      <a:extLst>
                        <a:ext uri="{9D8B030D-6E8A-4147-A177-3AD203B41FA5}">
                          <a16:colId xmlns:a16="http://schemas.microsoft.com/office/drawing/2014/main" val="2417873540"/>
                        </a:ext>
                      </a:extLst>
                    </a:gridCol>
                  </a:tblGrid>
                  <a:tr h="44908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Набір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3739" t="-1351" r="-88102" b="-4635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88274" t="-1351" r="-1303" b="-4635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1176853"/>
                      </a:ext>
                    </a:extLst>
                  </a:tr>
                  <a:tr h="413401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15847" t="-110294" r="-169945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8000" t="-110294" r="-3200" b="-4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6462867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0,936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0,020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40615625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0,37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0,961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0,018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77495744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1,06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0,881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0,084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0043854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0,005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67420293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All-altered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0,813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0,138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0,948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22378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80EDCB2-CEF5-3FE0-2276-F9B6A200E5E8}"/>
              </a:ext>
            </a:extLst>
          </p:cNvPr>
          <p:cNvSpPr txBox="1"/>
          <p:nvPr/>
        </p:nvSpPr>
        <p:spPr>
          <a:xfrm>
            <a:off x="6257163" y="3530222"/>
            <a:ext cx="296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Результати тестування DNN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391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756BB74E-837C-A248-2F04-DF11D9BCABC2}"/>
                  </a:ext>
                </a:extLst>
              </p:cNvPr>
              <p:cNvSpPr/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глибоких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мереж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величиною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756BB74E-837C-A248-2F04-DF11D9BCA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blipFill>
                <a:blip r:embed="rId2"/>
                <a:stretch>
                  <a:fillRect l="-506" t="-7921" r="-455" b="-24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ED5D724-BF19-D39C-0184-475BA2D92B1A}"/>
              </a:ext>
            </a:extLst>
          </p:cNvPr>
          <p:cNvSpPr/>
          <p:nvPr/>
        </p:nvSpPr>
        <p:spPr>
          <a:xfrm>
            <a:off x="2149456" y="811265"/>
            <a:ext cx="7893085" cy="461665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Оцінка точності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uk-UA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синтетичних даних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D45EF-9EB7-4971-ABA7-EEDE944E4552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AB358A-E9BA-CF5C-E6A3-440CDDFEC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73" y="3146312"/>
            <a:ext cx="2309682" cy="176394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BDC492-F8C1-0738-A0F2-551396654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7" y="1394505"/>
            <a:ext cx="2303923" cy="176394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BCCE8E5-7ABF-8FE5-EC6B-00F1D582B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73" y="1394505"/>
            <a:ext cx="2288074" cy="17518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364850-6387-8F5A-47EC-FB474EF60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7" y="3158446"/>
            <a:ext cx="2303924" cy="17639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AD09566-F04D-AB45-7751-5BAC8C3C1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7" y="4984981"/>
            <a:ext cx="2309683" cy="176394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2AED2BA-3F23-7AFD-D903-3386F23328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32" y="4989380"/>
            <a:ext cx="2303923" cy="175954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4962216-134D-D0F5-BADB-50F19087F0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60" y="1394505"/>
            <a:ext cx="2309682" cy="176394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98A15FB-6144-263B-B113-E562153B6D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43" y="1394505"/>
            <a:ext cx="2308694" cy="176318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73FCFF2-A1E4-0944-AD16-38632705DB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25" y="3157691"/>
            <a:ext cx="2316017" cy="176877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4804C20-8B10-4E0B-C5AB-11A764DAE3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43" y="3157690"/>
            <a:ext cx="2308694" cy="176318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1DBA3FE-252B-839C-6AD8-55A5649C4C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25" y="4932290"/>
            <a:ext cx="2316017" cy="176877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6FB4F52-6C94-666A-B8B3-0C8F578177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43" y="4920875"/>
            <a:ext cx="2316016" cy="17687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CC70BE-6A77-B0B5-5243-AA4BDDDB1C87}"/>
                  </a:ext>
                </a:extLst>
              </p:cNvPr>
              <p:cNvSpPr txBox="1"/>
              <p:nvPr/>
            </p:nvSpPr>
            <p:spPr>
              <a:xfrm>
                <a:off x="4899355" y="2110589"/>
                <a:ext cx="2005211" cy="936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Результати </a:t>
                </a:r>
                <a:endParaRPr lang="uk-UA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прогнозування </a:t>
                </a:r>
                <a:endParaRPr lang="uk-UA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моделі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𝐷𝑁𝑁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𝐹𝑒𝐹𝑒𝐵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CC70BE-6A77-B0B5-5243-AA4BDDDB1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55" y="2110589"/>
                <a:ext cx="2005211" cy="936090"/>
              </a:xfrm>
              <a:prstGeom prst="rect">
                <a:avLst/>
              </a:prstGeom>
              <a:blipFill>
                <a:blip r:embed="rId15"/>
                <a:stretch>
                  <a:fillRect t="-3247"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25FEDCA-358D-0386-FE1D-0440B21AFD3B}"/>
                  </a:ext>
                </a:extLst>
              </p:cNvPr>
              <p:cNvSpPr txBox="1"/>
              <p:nvPr/>
            </p:nvSpPr>
            <p:spPr>
              <a:xfrm>
                <a:off x="4813204" y="4134408"/>
                <a:ext cx="22158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Результати </a:t>
                </a:r>
                <a:endParaRPr lang="uk-UA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прогнозування </a:t>
                </a:r>
                <a:endParaRPr lang="uk-UA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моделі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𝐷𝑁𝑁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𝐹𝑒𝐹𝑒𝐵</m:t>
                        </m:r>
                        <m:r>
                          <a:rPr lang="en-US" sz="1800" b="0" i="1" smtClean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800" b="0" i="1" smtClean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25FEDCA-358D-0386-FE1D-0440B21A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204" y="4134408"/>
                <a:ext cx="2215820" cy="923330"/>
              </a:xfrm>
              <a:prstGeom prst="rect">
                <a:avLst/>
              </a:prstGeom>
              <a:blipFill>
                <a:blip r:embed="rId16"/>
                <a:stretch>
                  <a:fillRect l="-1653" t="-3289" b="-85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Стрелка: изогнутая вверх 41">
            <a:extLst>
              <a:ext uri="{FF2B5EF4-FFF2-40B4-BE49-F238E27FC236}">
                <a16:creationId xmlns:a16="http://schemas.microsoft.com/office/drawing/2014/main" id="{337ED75C-8C87-EDB9-819A-0330A0595C99}"/>
              </a:ext>
            </a:extLst>
          </p:cNvPr>
          <p:cNvSpPr/>
          <p:nvPr/>
        </p:nvSpPr>
        <p:spPr>
          <a:xfrm rot="16200000" flipH="1">
            <a:off x="5315932" y="3178930"/>
            <a:ext cx="649240" cy="64727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: изогнутая вверх 42">
            <a:extLst>
              <a:ext uri="{FF2B5EF4-FFF2-40B4-BE49-F238E27FC236}">
                <a16:creationId xmlns:a16="http://schemas.microsoft.com/office/drawing/2014/main" id="{D024D3FD-C6CC-8EA7-2E40-83E25F7063F1}"/>
              </a:ext>
            </a:extLst>
          </p:cNvPr>
          <p:cNvSpPr/>
          <p:nvPr/>
        </p:nvSpPr>
        <p:spPr>
          <a:xfrm rot="5400000">
            <a:off x="5845368" y="5218693"/>
            <a:ext cx="649240" cy="64727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09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734C73B-A54B-2DE8-9448-A0C17849E3D6}"/>
              </a:ext>
            </a:extLst>
          </p:cNvPr>
          <p:cNvSpPr/>
          <p:nvPr/>
        </p:nvSpPr>
        <p:spPr>
          <a:xfrm>
            <a:off x="7129542" y="5627359"/>
            <a:ext cx="4433808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D43636F-F951-42D9-2A49-43F32FA087CE}"/>
              </a:ext>
            </a:extLst>
          </p:cNvPr>
          <p:cNvSpPr/>
          <p:nvPr/>
        </p:nvSpPr>
        <p:spPr>
          <a:xfrm>
            <a:off x="6707788" y="4830987"/>
            <a:ext cx="51911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E767BB8D-45F3-D7DA-66C0-4EA4536ED6BC}"/>
                  </a:ext>
                </a:extLst>
              </p:cNvPr>
              <p:cNvSpPr/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глибоких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мереж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величиною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E767BB8D-45F3-D7DA-66C0-4EA4536ED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blipFill>
                <a:blip r:embed="rId2"/>
                <a:stretch>
                  <a:fillRect l="-506" t="-7921" r="-455" b="-24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824233DE-0A31-8FC7-9F6B-CA3892B296C7}"/>
              </a:ext>
            </a:extLst>
          </p:cNvPr>
          <p:cNvSpPr/>
          <p:nvPr/>
        </p:nvSpPr>
        <p:spPr>
          <a:xfrm>
            <a:off x="1531927" y="811265"/>
            <a:ext cx="9128144" cy="461665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Оцінка точності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uk-UA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експериментальних даних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371AFB-C489-F360-A723-3A3D25257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7" y="4741222"/>
            <a:ext cx="2646214" cy="1986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28D0F9-57A3-F83F-F22E-2E0FE5E08161}"/>
                  </a:ext>
                </a:extLst>
              </p:cNvPr>
              <p:cNvSpPr txBox="1"/>
              <p:nvPr/>
            </p:nvSpPr>
            <p:spPr>
              <a:xfrm>
                <a:off x="3105608" y="5477319"/>
                <a:ext cx="3324227" cy="971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ВАХ, виміряні при 300 К, 320 К і 340 К для зразка з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N</m:t>
                        </m:r>
                      </m:e>
                      <m:sub>
                        <m:r>
                          <m:rPr>
                            <m:nor/>
                          </m:rPr>
                          <a:rPr lang="uk-UA" sz="1800" baseline="-25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Fe</m:t>
                        </m:r>
                        <m:r>
                          <m:rPr>
                            <m:nor/>
                          </m:rPr>
                          <a:rPr lang="uk-UA" sz="1800" baseline="-25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uk-UA" sz="1800" baseline="-25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MEAS</m:t>
                        </m:r>
                      </m:sub>
                    </m:sSub>
                    <m:r>
                      <a:rPr lang="uk-U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(2,0 ± 0,4)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12</m:t>
                        </m:r>
                      </m:sup>
                    </m:sSup>
                    <m:r>
                      <a:rPr lang="uk-UA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uk-UA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m:rPr>
                            <m:nor/>
                          </m:rP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uk-UA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28D0F9-57A3-F83F-F22E-2E0FE5E08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08" y="5477319"/>
                <a:ext cx="3324227" cy="971933"/>
              </a:xfrm>
              <a:prstGeom prst="rect">
                <a:avLst/>
              </a:prstGeom>
              <a:blipFill>
                <a:blip r:embed="rId4"/>
                <a:stretch>
                  <a:fillRect l="-1099" t="-3774" r="-2930" b="-88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9D62D2CC-0821-85D5-278E-DC1FC824A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344267"/>
                  </p:ext>
                </p:extLst>
              </p:nvPr>
            </p:nvGraphicFramePr>
            <p:xfrm>
              <a:off x="435961" y="1549621"/>
              <a:ext cx="11320076" cy="29149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93535">
                      <a:extLst>
                        <a:ext uri="{9D8B030D-6E8A-4147-A177-3AD203B41FA5}">
                          <a16:colId xmlns:a16="http://schemas.microsoft.com/office/drawing/2014/main" val="2366111207"/>
                        </a:ext>
                      </a:extLst>
                    </a:gridCol>
                    <a:gridCol w="1005348">
                      <a:extLst>
                        <a:ext uri="{9D8B030D-6E8A-4147-A177-3AD203B41FA5}">
                          <a16:colId xmlns:a16="http://schemas.microsoft.com/office/drawing/2014/main" val="3975246573"/>
                        </a:ext>
                      </a:extLst>
                    </a:gridCol>
                    <a:gridCol w="937000">
                      <a:extLst>
                        <a:ext uri="{9D8B030D-6E8A-4147-A177-3AD203B41FA5}">
                          <a16:colId xmlns:a16="http://schemas.microsoft.com/office/drawing/2014/main" val="268229011"/>
                        </a:ext>
                      </a:extLst>
                    </a:gridCol>
                    <a:gridCol w="1094638">
                      <a:extLst>
                        <a:ext uri="{9D8B030D-6E8A-4147-A177-3AD203B41FA5}">
                          <a16:colId xmlns:a16="http://schemas.microsoft.com/office/drawing/2014/main" val="4029627204"/>
                        </a:ext>
                      </a:extLst>
                    </a:gridCol>
                    <a:gridCol w="1094638">
                      <a:extLst>
                        <a:ext uri="{9D8B030D-6E8A-4147-A177-3AD203B41FA5}">
                          <a16:colId xmlns:a16="http://schemas.microsoft.com/office/drawing/2014/main" val="1712659817"/>
                        </a:ext>
                      </a:extLst>
                    </a:gridCol>
                    <a:gridCol w="1093535">
                      <a:extLst>
                        <a:ext uri="{9D8B030D-6E8A-4147-A177-3AD203B41FA5}">
                          <a16:colId xmlns:a16="http://schemas.microsoft.com/office/drawing/2014/main" val="1253954253"/>
                        </a:ext>
                      </a:extLst>
                    </a:gridCol>
                    <a:gridCol w="1093535">
                      <a:extLst>
                        <a:ext uri="{9D8B030D-6E8A-4147-A177-3AD203B41FA5}">
                          <a16:colId xmlns:a16="http://schemas.microsoft.com/office/drawing/2014/main" val="2872450931"/>
                        </a:ext>
                      </a:extLst>
                    </a:gridCol>
                    <a:gridCol w="1093535">
                      <a:extLst>
                        <a:ext uri="{9D8B030D-6E8A-4147-A177-3AD203B41FA5}">
                          <a16:colId xmlns:a16="http://schemas.microsoft.com/office/drawing/2014/main" val="2422174568"/>
                        </a:ext>
                      </a:extLst>
                    </a:gridCol>
                    <a:gridCol w="938104">
                      <a:extLst>
                        <a:ext uri="{9D8B030D-6E8A-4147-A177-3AD203B41FA5}">
                          <a16:colId xmlns:a16="http://schemas.microsoft.com/office/drawing/2014/main" val="3098511739"/>
                        </a:ext>
                      </a:extLst>
                    </a:gridCol>
                    <a:gridCol w="938104">
                      <a:extLst>
                        <a:ext uri="{9D8B030D-6E8A-4147-A177-3AD203B41FA5}">
                          <a16:colId xmlns:a16="http://schemas.microsoft.com/office/drawing/2014/main" val="1419504311"/>
                        </a:ext>
                      </a:extLst>
                    </a:gridCol>
                    <a:gridCol w="938104">
                      <a:extLst>
                        <a:ext uri="{9D8B030D-6E8A-4147-A177-3AD203B41FA5}">
                          <a16:colId xmlns:a16="http://schemas.microsoft.com/office/drawing/2014/main" val="1840205048"/>
                        </a:ext>
                      </a:extLst>
                    </a:gridCol>
                  </a:tblGrid>
                  <a:tr h="320854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Зразок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i="1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Fe,MEAS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cм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 К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i="1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FeFeB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r>
                            <a:rPr lang="uk-UA" sz="2000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SH, 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FeFeB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2000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Ом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i="1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r>
                            <a:rPr lang="uk-UA" sz="2000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SH, 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2000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Ом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Fe,PRED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cм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1113464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DNN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FeFeB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DNN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FeFeB-Fe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6117568"/>
                      </a:ext>
                    </a:extLst>
                  </a:tr>
                  <a:tr h="348077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трен.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трен.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9944966"/>
                      </a:ext>
                    </a:extLst>
                  </a:tr>
                  <a:tr h="320854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2,0 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 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1,214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1,6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1,195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1,4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3,9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3943695217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1,204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8,6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1,148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8,0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6,6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1,9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76672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340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1,118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4,3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1,111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4,3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89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574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1523772044"/>
                      </a:ext>
                    </a:extLst>
                  </a:tr>
                  <a:tr h="320854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6,7 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 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1,223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2,9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1,222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2,6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8,9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3786394328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1,183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1,7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1,182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1,7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4166413325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340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1,138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1,173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1,3</a:t>
                          </a:r>
                          <a14:m>
                            <m:oMath xmlns:m="http://schemas.openxmlformats.org/officeDocument/2006/math">
                              <m:r>
                                <a:rPr lang="uk-UA" sz="2000" b="0" i="0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uk-UA" sz="2000" kern="10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uk-UA" sz="2000" b="0" i="0" kern="100" smtClean="0">
                                  <a:effectLst/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9,8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1,7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411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65993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9D62D2CC-0821-85D5-278E-DC1FC824A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344267"/>
                  </p:ext>
                </p:extLst>
              </p:nvPr>
            </p:nvGraphicFramePr>
            <p:xfrm>
              <a:off x="435961" y="1549621"/>
              <a:ext cx="11320076" cy="29149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93535">
                      <a:extLst>
                        <a:ext uri="{9D8B030D-6E8A-4147-A177-3AD203B41FA5}">
                          <a16:colId xmlns:a16="http://schemas.microsoft.com/office/drawing/2014/main" val="2366111207"/>
                        </a:ext>
                      </a:extLst>
                    </a:gridCol>
                    <a:gridCol w="1005348">
                      <a:extLst>
                        <a:ext uri="{9D8B030D-6E8A-4147-A177-3AD203B41FA5}">
                          <a16:colId xmlns:a16="http://schemas.microsoft.com/office/drawing/2014/main" val="3975246573"/>
                        </a:ext>
                      </a:extLst>
                    </a:gridCol>
                    <a:gridCol w="937000">
                      <a:extLst>
                        <a:ext uri="{9D8B030D-6E8A-4147-A177-3AD203B41FA5}">
                          <a16:colId xmlns:a16="http://schemas.microsoft.com/office/drawing/2014/main" val="268229011"/>
                        </a:ext>
                      </a:extLst>
                    </a:gridCol>
                    <a:gridCol w="1094638">
                      <a:extLst>
                        <a:ext uri="{9D8B030D-6E8A-4147-A177-3AD203B41FA5}">
                          <a16:colId xmlns:a16="http://schemas.microsoft.com/office/drawing/2014/main" val="4029627204"/>
                        </a:ext>
                      </a:extLst>
                    </a:gridCol>
                    <a:gridCol w="1094638">
                      <a:extLst>
                        <a:ext uri="{9D8B030D-6E8A-4147-A177-3AD203B41FA5}">
                          <a16:colId xmlns:a16="http://schemas.microsoft.com/office/drawing/2014/main" val="1712659817"/>
                        </a:ext>
                      </a:extLst>
                    </a:gridCol>
                    <a:gridCol w="1093535">
                      <a:extLst>
                        <a:ext uri="{9D8B030D-6E8A-4147-A177-3AD203B41FA5}">
                          <a16:colId xmlns:a16="http://schemas.microsoft.com/office/drawing/2014/main" val="1253954253"/>
                        </a:ext>
                      </a:extLst>
                    </a:gridCol>
                    <a:gridCol w="1093535">
                      <a:extLst>
                        <a:ext uri="{9D8B030D-6E8A-4147-A177-3AD203B41FA5}">
                          <a16:colId xmlns:a16="http://schemas.microsoft.com/office/drawing/2014/main" val="2872450931"/>
                        </a:ext>
                      </a:extLst>
                    </a:gridCol>
                    <a:gridCol w="1093535">
                      <a:extLst>
                        <a:ext uri="{9D8B030D-6E8A-4147-A177-3AD203B41FA5}">
                          <a16:colId xmlns:a16="http://schemas.microsoft.com/office/drawing/2014/main" val="2422174568"/>
                        </a:ext>
                      </a:extLst>
                    </a:gridCol>
                    <a:gridCol w="938104">
                      <a:extLst>
                        <a:ext uri="{9D8B030D-6E8A-4147-A177-3AD203B41FA5}">
                          <a16:colId xmlns:a16="http://schemas.microsoft.com/office/drawing/2014/main" val="3098511739"/>
                        </a:ext>
                      </a:extLst>
                    </a:gridCol>
                    <a:gridCol w="938104">
                      <a:extLst>
                        <a:ext uri="{9D8B030D-6E8A-4147-A177-3AD203B41FA5}">
                          <a16:colId xmlns:a16="http://schemas.microsoft.com/office/drawing/2014/main" val="1419504311"/>
                        </a:ext>
                      </a:extLst>
                    </a:gridCol>
                    <a:gridCol w="938104">
                      <a:extLst>
                        <a:ext uri="{9D8B030D-6E8A-4147-A177-3AD203B41FA5}">
                          <a16:colId xmlns:a16="http://schemas.microsoft.com/office/drawing/2014/main" val="1840205048"/>
                        </a:ext>
                      </a:extLst>
                    </a:gridCol>
                  </a:tblGrid>
                  <a:tr h="320854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Зразок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i="1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Fe,MEAS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cм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 К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i="1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FeFeB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r>
                            <a:rPr lang="uk-UA" sz="2000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SH, 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FeFeB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2000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Ом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i="1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</a:t>
                          </a:r>
                          <a:r>
                            <a:rPr lang="uk-UA" sz="2000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SH, 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2000" kern="10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Ом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Fe,PRED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cм</a:t>
                          </a:r>
                          <a:r>
                            <a:rPr lang="uk-UA" sz="2000" kern="10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1113464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DNN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FeFeB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DNN</a:t>
                          </a:r>
                          <a:r>
                            <a:rPr lang="uk-UA" sz="2000" kern="100" baseline="-25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FeFeB-Fe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6117568"/>
                      </a:ext>
                    </a:extLst>
                  </a:tr>
                  <a:tr h="348077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трен.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трен.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Full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9944966"/>
                      </a:ext>
                    </a:extLst>
                  </a:tr>
                  <a:tr h="320854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2,0 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 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1,214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377222" t="-334615" r="-557778" b="-55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1,195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576667" t="-334615" r="-358333" b="-55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3,9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3943695217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1,204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377222" t="-426415" r="-557778" b="-443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1,148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576667" t="-426415" r="-358333" b="-443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6,6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1,9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117176672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340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1,118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377222" t="-526415" r="-557778" b="-343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1,111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576667" t="-526415" r="-358333" b="-343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89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574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1523772044"/>
                      </a:ext>
                    </a:extLst>
                  </a:tr>
                  <a:tr h="320854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6,7 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 </a:t>
                          </a: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0,7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1,223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377222" t="-626415" r="-557778" b="-243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1,222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576667" t="-626415" r="-358333" b="-243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8,9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5,6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3786394328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320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1,183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377222" t="-740385" r="-557778" b="-14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1,182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576667" t="-740385" r="-358333" b="-14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1,2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4166413325"/>
                      </a:ext>
                    </a:extLst>
                  </a:tr>
                  <a:tr h="320854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340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1,138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377222" t="-824528" r="-557778" b="-45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1,173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7780" marR="17780" marT="0" marB="0" anchor="ctr">
                        <a:blipFill>
                          <a:blip r:embed="rId5"/>
                          <a:stretch>
                            <a:fillRect l="-576667" t="-824528" r="-358333" b="-45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9,8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1,7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</a:t>
                          </a:r>
                          <a:endParaRPr lang="ru-RU" sz="20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20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411</a:t>
                          </a:r>
                          <a:endParaRPr lang="ru-RU" sz="20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65993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Стрелка: изогнутая вверх 8">
            <a:extLst>
              <a:ext uri="{FF2B5EF4-FFF2-40B4-BE49-F238E27FC236}">
                <a16:creationId xmlns:a16="http://schemas.microsoft.com/office/drawing/2014/main" id="{6EAF24CA-99FC-3C48-BB36-044C4D6F86E2}"/>
              </a:ext>
            </a:extLst>
          </p:cNvPr>
          <p:cNvSpPr/>
          <p:nvPr/>
        </p:nvSpPr>
        <p:spPr>
          <a:xfrm rot="16200000">
            <a:off x="3898334" y="4407915"/>
            <a:ext cx="494845" cy="161448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EF721-AA76-D790-A086-5D29392C3CC0}"/>
                  </a:ext>
                </a:extLst>
              </p:cNvPr>
              <p:cNvSpPr txBox="1"/>
              <p:nvPr/>
            </p:nvSpPr>
            <p:spPr>
              <a:xfrm>
                <a:off x="6707788" y="4830988"/>
                <a:ext cx="52937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Апроксимація відбувалася згідно з </a:t>
                </a:r>
                <a:r>
                  <a:rPr lang="uk-U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дводіодним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рівнянням, шуканими параметрами були </a:t>
                </a:r>
                <a14:m>
                  <m:oMath xmlns:m="http://schemas.openxmlformats.org/officeDocument/2006/math">
                    <m:r>
                      <a:rPr lang="uk-UA" i="1" smtClean="0">
                        <a:solidFill>
                          <a:srgbClr val="FF0000"/>
                        </a:solidFill>
                      </a:rPr>
                      <m:t>𝑛</m:t>
                    </m:r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FF0000"/>
                            </a:solidFill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rgbClr val="FF0000"/>
                            </a:solidFill>
                          </a:rPr>
                          <m:t>𝑅</m:t>
                        </m:r>
                      </m:e>
                      <m:sub>
                        <m:r>
                          <a:rPr lang="uk-UA" i="1">
                            <a:solidFill>
                              <a:srgbClr val="FF0000"/>
                            </a:solidFill>
                          </a:rPr>
                          <m:t>𝑆</m:t>
                        </m:r>
                      </m:sub>
                    </m:sSub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FF0000"/>
                            </a:solidFill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rgbClr val="FF0000"/>
                            </a:solidFill>
                          </a:rPr>
                          <m:t>𝑅</m:t>
                        </m:r>
                      </m:e>
                      <m:sub>
                        <m:r>
                          <a:rPr lang="uk-UA" i="1">
                            <a:solidFill>
                              <a:srgbClr val="FF0000"/>
                            </a:solidFill>
                          </a:rPr>
                          <m:t>𝑆𝐻</m:t>
                        </m:r>
                      </m:sub>
                    </m:sSub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EF721-AA76-D790-A086-5D29392C3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788" y="4830988"/>
                <a:ext cx="5293712" cy="646331"/>
              </a:xfrm>
              <a:prstGeom prst="rect">
                <a:avLst/>
              </a:prstGeom>
              <a:blipFill>
                <a:blip r:embed="rId6"/>
                <a:stretch>
                  <a:fillRect l="-921" t="-4673" b="-13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47A72B-0689-EE9E-DD29-A24A855326DF}"/>
                  </a:ext>
                </a:extLst>
              </p:cNvPr>
              <p:cNvSpPr txBox="1"/>
              <p:nvPr/>
            </p:nvSpPr>
            <p:spPr>
              <a:xfrm>
                <a:off x="7129542" y="5627359"/>
                <a:ext cx="4538583" cy="671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uk-UA" sz="1800" i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DNN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𝐹𝑒𝐹𝑒𝐵</m:t>
                        </m:r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у більшості випадків демонструє гірші результати, ніж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uk-UA" sz="1800" i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DNN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𝐹𝑒𝐹𝑒𝐵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47A72B-0689-EE9E-DD29-A24A8553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42" y="5627359"/>
                <a:ext cx="4538583" cy="671851"/>
              </a:xfrm>
              <a:prstGeom prst="rect">
                <a:avLst/>
              </a:prstGeom>
              <a:blipFill>
                <a:blip r:embed="rId7"/>
                <a:stretch>
                  <a:fillRect l="-1210" t="-4545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085F6D3-CE02-E4B6-FA77-2E61822932CB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75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E7366B1-4EB8-EA6A-DBD8-71E180827E01}"/>
              </a:ext>
            </a:extLst>
          </p:cNvPr>
          <p:cNvSpPr/>
          <p:nvPr/>
        </p:nvSpPr>
        <p:spPr>
          <a:xfrm>
            <a:off x="4816812" y="79051"/>
            <a:ext cx="2558375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36ECF-570A-F00E-C7FA-B040884D5588}"/>
              </a:ext>
            </a:extLst>
          </p:cNvPr>
          <p:cNvSpPr txBox="1"/>
          <p:nvPr/>
        </p:nvSpPr>
        <p:spPr>
          <a:xfrm>
            <a:off x="207965" y="2911208"/>
            <a:ext cx="268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Інфрачервона Фур’є спектроскопія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03E39-C7E2-8C35-3DDE-AA033636E891}"/>
              </a:ext>
            </a:extLst>
          </p:cNvPr>
          <p:cNvSpPr txBox="1"/>
          <p:nvPr/>
        </p:nvSpPr>
        <p:spPr>
          <a:xfrm>
            <a:off x="2992299" y="2901498"/>
            <a:ext cx="268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Перехідна спектроскопія глибоких рівнів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Изображение выглядит как машина, в помещении, инжиниринг, сте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698A0E4-5B1A-EADC-E522-CC39F23C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339" y="987566"/>
            <a:ext cx="3099776" cy="3129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C2F02B-8BAB-9236-A1FE-015B264550B2}"/>
              </a:ext>
            </a:extLst>
          </p:cNvPr>
          <p:cNvSpPr txBox="1"/>
          <p:nvPr/>
        </p:nvSpPr>
        <p:spPr>
          <a:xfrm>
            <a:off x="9036485" y="4117077"/>
            <a:ext cx="301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Електронно-парамагнітний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резонанс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2F85C2-F4EB-44A4-0482-06B653D68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33" y="976982"/>
            <a:ext cx="2886615" cy="1925372"/>
          </a:xfrm>
          <a:prstGeom prst="rect">
            <a:avLst/>
          </a:prstGeom>
        </p:spPr>
      </p:pic>
      <p:pic>
        <p:nvPicPr>
          <p:cNvPr id="2054" name="Picture 6" descr="DLTSシステム DLS-83D">
            <a:extLst>
              <a:ext uri="{FF2B5EF4-FFF2-40B4-BE49-F238E27FC236}">
                <a16:creationId xmlns:a16="http://schemas.microsoft.com/office/drawing/2014/main" id="{DB05B376-14EA-BDC2-C154-6DA588CB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20" y="976982"/>
            <a:ext cx="2886615" cy="19147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nority carrier lifetime measurement">
            <a:extLst>
              <a:ext uri="{FF2B5EF4-FFF2-40B4-BE49-F238E27FC236}">
                <a16:creationId xmlns:a16="http://schemas.microsoft.com/office/drawing/2014/main" id="{73371F75-8510-5AB9-35CC-CBF30D78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48" y="987566"/>
            <a:ext cx="2854878" cy="19042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AEC548-B445-2AAF-34D9-BDE6F035C061}"/>
              </a:ext>
            </a:extLst>
          </p:cNvPr>
          <p:cNvSpPr txBox="1"/>
          <p:nvPr/>
        </p:nvSpPr>
        <p:spPr>
          <a:xfrm>
            <a:off x="5981788" y="2911587"/>
            <a:ext cx="285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Вимірювання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тривалості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життя носіїв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6BFF22-6164-7CC8-A1DF-9AF780B34985}"/>
              </a:ext>
            </a:extLst>
          </p:cNvPr>
          <p:cNvSpPr txBox="1"/>
          <p:nvPr/>
        </p:nvSpPr>
        <p:spPr>
          <a:xfrm>
            <a:off x="7239687" y="5047520"/>
            <a:ext cx="48508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можуть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передбачати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нетрадиційних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умов </a:t>
            </a:r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експерименту 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низькі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температури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магнітні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поля)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EFA3E-7966-2166-41C8-2E955A500A86}"/>
              </a:ext>
            </a:extLst>
          </p:cNvPr>
          <p:cNvSpPr txBox="1"/>
          <p:nvPr/>
        </p:nvSpPr>
        <p:spPr>
          <a:xfrm>
            <a:off x="793515" y="5548238"/>
            <a:ext cx="3781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висока вартість обладнання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8A775C-3D34-D3F0-DA9D-ABAEEE524441}"/>
              </a:ext>
            </a:extLst>
          </p:cNvPr>
          <p:cNvSpPr txBox="1"/>
          <p:nvPr/>
        </p:nvSpPr>
        <p:spPr>
          <a:xfrm>
            <a:off x="793515" y="6102236"/>
            <a:ext cx="4234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довготривалість</a:t>
            </a:r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експериментів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58CDDC-7415-1694-3E8C-F0BB2A1CF0DD}"/>
              </a:ext>
            </a:extLst>
          </p:cNvPr>
          <p:cNvSpPr txBox="1"/>
          <p:nvPr/>
        </p:nvSpPr>
        <p:spPr>
          <a:xfrm>
            <a:off x="774769" y="3886244"/>
            <a:ext cx="6133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необхідність спеціальної підготовки зразків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F0537-5641-7497-084B-F4269BBBC98D}"/>
              </a:ext>
            </a:extLst>
          </p:cNvPr>
          <p:cNvSpPr txBox="1"/>
          <p:nvPr/>
        </p:nvSpPr>
        <p:spPr>
          <a:xfrm>
            <a:off x="774769" y="4440242"/>
            <a:ext cx="572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потреба висококваліфікованого персоналу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802CCA-7446-7B5F-EC05-0A69BDFA9F70}"/>
              </a:ext>
            </a:extLst>
          </p:cNvPr>
          <p:cNvSpPr txBox="1"/>
          <p:nvPr/>
        </p:nvSpPr>
        <p:spPr>
          <a:xfrm>
            <a:off x="793515" y="4994240"/>
            <a:ext cx="572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чутливість лише до певних типів дефектів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08E7D9C-0FB3-25AF-56CF-30CEECF63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3" y="3938547"/>
            <a:ext cx="396774" cy="39241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E78B3AE-66FE-F1BC-17E9-537FFCAB7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3" y="4493522"/>
            <a:ext cx="396774" cy="39241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E13FB05-C89B-FCD8-7F4C-C3BF21FC08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51" y="5047520"/>
            <a:ext cx="396774" cy="39241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66D0A06-FAFD-056C-AC29-BD3DDF83D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3" y="5600541"/>
            <a:ext cx="396774" cy="39241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6414396-B85E-154F-5EE2-7C680EC1D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3" y="6154539"/>
            <a:ext cx="396774" cy="39241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C4C39DB5-2F31-262F-ADA5-F133079CB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13" y="5134552"/>
            <a:ext cx="396774" cy="3924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6117AC5-CFEA-D81D-7716-03EA258BD7B4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5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5D20166-5DA3-6B8A-05C9-2B683F2EBD07}"/>
              </a:ext>
            </a:extLst>
          </p:cNvPr>
          <p:cNvSpPr/>
          <p:nvPr/>
        </p:nvSpPr>
        <p:spPr>
          <a:xfrm>
            <a:off x="4816812" y="79051"/>
            <a:ext cx="2558375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</a:t>
            </a:r>
          </a:p>
        </p:txBody>
      </p:sp>
      <p:pic>
        <p:nvPicPr>
          <p:cNvPr id="3074" name="Picture 2" descr="IV Curve | PVEducation">
            <a:extLst>
              <a:ext uri="{FF2B5EF4-FFF2-40B4-BE49-F238E27FC236}">
                <a16:creationId xmlns:a16="http://schemas.microsoft.com/office/drawing/2014/main" id="{3A6FEE78-BFAD-01C9-8878-339F4140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4" y="1447892"/>
            <a:ext cx="3772073" cy="2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CC5F38-61E8-EB62-049B-C23D3D790AB6}"/>
              </a:ext>
            </a:extLst>
          </p:cNvPr>
          <p:cNvSpPr txBox="1"/>
          <p:nvPr/>
        </p:nvSpPr>
        <p:spPr>
          <a:xfrm>
            <a:off x="0" y="4169165"/>
            <a:ext cx="405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Стандартні вольт-амперні вимірювання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E640005-1ADB-3528-4A4A-380CD08C6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07" y="2293794"/>
            <a:ext cx="780132" cy="588018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диаграмма, оригами, шабло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4B8644C-7CFE-73E2-B807-C3B7EC563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618" y="885706"/>
            <a:ext cx="3136449" cy="34041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0FDC4F-3A02-CCB9-5A2C-468A093DA88B}"/>
              </a:ext>
            </a:extLst>
          </p:cNvPr>
          <p:cNvSpPr txBox="1"/>
          <p:nvPr/>
        </p:nvSpPr>
        <p:spPr>
          <a:xfrm>
            <a:off x="4790617" y="4344523"/>
            <a:ext cx="31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машинного навчання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68A516E-E855-F0B8-5E63-14945EB65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46" y="2293794"/>
            <a:ext cx="780132" cy="588018"/>
          </a:xfrm>
          <a:prstGeom prst="rect">
            <a:avLst/>
          </a:prstGeom>
        </p:spPr>
      </p:pic>
      <p:pic>
        <p:nvPicPr>
          <p:cNvPr id="20" name="Рисунок 3">
            <a:extLst>
              <a:ext uri="{FF2B5EF4-FFF2-40B4-BE49-F238E27FC236}">
                <a16:creationId xmlns:a16="http://schemas.microsoft.com/office/drawing/2014/main" id="{53E25297-FA2D-8D49-D129-6C80A2E6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357" y="1442398"/>
            <a:ext cx="3133309" cy="271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F76210-5FDB-99EF-5946-33634A6AC1DE}"/>
              </a:ext>
            </a:extLst>
          </p:cNvPr>
          <p:cNvSpPr txBox="1"/>
          <p:nvPr/>
        </p:nvSpPr>
        <p:spPr>
          <a:xfrm>
            <a:off x="8933357" y="4266075"/>
            <a:ext cx="31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Концентрація домішки заліза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826E640-97F5-7793-BFB0-9A0876CA5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3" y="5203028"/>
            <a:ext cx="444838" cy="4141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EBEAEE-7816-C7CB-4DD1-C23403F1A491}"/>
              </a:ext>
            </a:extLst>
          </p:cNvPr>
          <p:cNvSpPr txBox="1"/>
          <p:nvPr/>
        </p:nvSpPr>
        <p:spPr>
          <a:xfrm>
            <a:off x="825231" y="5172575"/>
            <a:ext cx="22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швидкий метод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C73CF1-2F48-8AA2-1021-8CC455D93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63" y="5950325"/>
            <a:ext cx="444838" cy="414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C4F7BD-004D-70A6-FF38-598348E1AFA5}"/>
              </a:ext>
            </a:extLst>
          </p:cNvPr>
          <p:cNvSpPr txBox="1"/>
          <p:nvPr/>
        </p:nvSpPr>
        <p:spPr>
          <a:xfrm>
            <a:off x="2362201" y="5919872"/>
            <a:ext cx="136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дешевий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CA63122-71F3-D845-C83A-00CB49395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39" y="5933273"/>
            <a:ext cx="444838" cy="4141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EF01F9-456D-EB6A-1006-8FDA64C5FAAC}"/>
              </a:ext>
            </a:extLst>
          </p:cNvPr>
          <p:cNvSpPr txBox="1"/>
          <p:nvPr/>
        </p:nvSpPr>
        <p:spPr>
          <a:xfrm>
            <a:off x="5248477" y="5919872"/>
            <a:ext cx="456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 потребує дорогого обладнання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AFB9068-07DB-60E3-A653-8E138ABCF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57" y="5185976"/>
            <a:ext cx="444838" cy="4141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40837B-BA3D-9044-C193-6820DC7C59DE}"/>
              </a:ext>
            </a:extLst>
          </p:cNvPr>
          <p:cNvSpPr txBox="1"/>
          <p:nvPr/>
        </p:nvSpPr>
        <p:spPr>
          <a:xfrm>
            <a:off x="9692395" y="5172575"/>
            <a:ext cx="214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універсальний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07628F-22C6-D98E-0515-15524EA3A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69" y="5185976"/>
            <a:ext cx="444838" cy="4141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2A187FF-77B6-603B-14DA-1663426C280E}"/>
              </a:ext>
            </a:extLst>
          </p:cNvPr>
          <p:cNvSpPr txBox="1"/>
          <p:nvPr/>
        </p:nvSpPr>
        <p:spPr>
          <a:xfrm>
            <a:off x="3711507" y="5172575"/>
            <a:ext cx="533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 потребує кваліфікованого персоналу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9EFF15-6CC8-C7E7-ABE4-D140EEAFAA3E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9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DCA6F-B68C-7B99-B1B2-096A8D13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9E38F9-1FB4-BC41-04AB-23097D2C7980}"/>
              </a:ext>
            </a:extLst>
          </p:cNvPr>
          <p:cNvSpPr txBox="1"/>
          <p:nvPr/>
        </p:nvSpPr>
        <p:spPr>
          <a:xfrm>
            <a:off x="152985" y="765399"/>
            <a:ext cx="10237924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Вивчення впливу залізовмісних дефектів на властивості кремнієвих сонячних елементів в широкому діапазоні зовнішніх умов та параметрів структур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методик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характеризації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дефектів на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основі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аналізу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вольт-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амперних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характеристик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застосуванням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алгоритмів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машинного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endParaRPr lang="uk-UA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B80B4BD-4168-B2F3-6DE9-4F5A8F8B5169}"/>
              </a:ext>
            </a:extLst>
          </p:cNvPr>
          <p:cNvSpPr/>
          <p:nvPr/>
        </p:nvSpPr>
        <p:spPr>
          <a:xfrm>
            <a:off x="4709771" y="130860"/>
            <a:ext cx="1124355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3AB291C-3833-E2A2-0C4A-96927C68C544}"/>
              </a:ext>
            </a:extLst>
          </p:cNvPr>
          <p:cNvSpPr/>
          <p:nvPr/>
        </p:nvSpPr>
        <p:spPr>
          <a:xfrm>
            <a:off x="3397266" y="5075748"/>
            <a:ext cx="3783313" cy="52808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 дослідження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868CA-FE61-A166-C9DF-78634EBBB955}"/>
              </a:ext>
            </a:extLst>
          </p:cNvPr>
          <p:cNvSpPr txBox="1"/>
          <p:nvPr/>
        </p:nvSpPr>
        <p:spPr>
          <a:xfrm>
            <a:off x="1279187" y="5669013"/>
            <a:ext cx="8019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Кремнієві сонячні елементи </a:t>
            </a:r>
            <a:r>
              <a:rPr lang="uk-UA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n⁺-p-p⁺</a:t>
            </a:r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типу з домішками заліза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29A0519-DA29-DCDB-B5CC-94E951A6E50D}"/>
              </a:ext>
            </a:extLst>
          </p:cNvPr>
          <p:cNvSpPr/>
          <p:nvPr/>
        </p:nvSpPr>
        <p:spPr>
          <a:xfrm>
            <a:off x="3283764" y="2486870"/>
            <a:ext cx="3976368" cy="55785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дослідження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DCFA6-6F62-4105-E1CB-81EB0C9F076C}"/>
              </a:ext>
            </a:extLst>
          </p:cNvPr>
          <p:cNvSpPr txBox="1"/>
          <p:nvPr/>
        </p:nvSpPr>
        <p:spPr>
          <a:xfrm>
            <a:off x="152985" y="3109904"/>
            <a:ext cx="10237924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Закономірності впливу залізовмісних дефектів на фотоелектричні параметри кремнієвих сонячних елементів; розробка </a:t>
            </a:r>
            <a:r>
              <a:rPr lang="uk-UA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методик</a:t>
            </a:r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прогнозування концентрації заліза з використанням алгоритмів машинного навчання та моделей комп’ютерного зору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7F082-1815-C68F-D1E6-358310790881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3D4863-E1A4-F6C9-11E2-1964C9157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32" y="780454"/>
            <a:ext cx="1450183" cy="14589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78E219D-12ED-D572-09DA-A9407B0D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32" y="4874346"/>
            <a:ext cx="1450183" cy="145897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5FD23DB-0D32-E523-05DE-2D0DFBED2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32" y="2952849"/>
            <a:ext cx="1450183" cy="14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Полилиния: фигура 53">
            <a:extLst>
              <a:ext uri="{FF2B5EF4-FFF2-40B4-BE49-F238E27FC236}">
                <a16:creationId xmlns:a16="http://schemas.microsoft.com/office/drawing/2014/main" id="{529DE2F9-859F-E83E-C9F9-8AD21A8CD907}"/>
              </a:ext>
            </a:extLst>
          </p:cNvPr>
          <p:cNvSpPr/>
          <p:nvPr/>
        </p:nvSpPr>
        <p:spPr>
          <a:xfrm>
            <a:off x="8048997" y="3215225"/>
            <a:ext cx="4024745" cy="3525982"/>
          </a:xfrm>
          <a:custGeom>
            <a:avLst/>
            <a:gdLst>
              <a:gd name="csX0" fmla="*/ 0 w 4024745"/>
              <a:gd name="csY0" fmla="*/ 0 h 3525982"/>
              <a:gd name="csX1" fmla="*/ 13854 w 4024745"/>
              <a:gd name="csY1" fmla="*/ 3525982 h 3525982"/>
              <a:gd name="csX2" fmla="*/ 3726872 w 4024745"/>
              <a:gd name="csY2" fmla="*/ 3525982 h 3525982"/>
              <a:gd name="csX3" fmla="*/ 3726872 w 4024745"/>
              <a:gd name="csY3" fmla="*/ 3179618 h 3525982"/>
              <a:gd name="csX4" fmla="*/ 4024745 w 4024745"/>
              <a:gd name="csY4" fmla="*/ 3179618 h 3525982"/>
              <a:gd name="csX5" fmla="*/ 4024745 w 4024745"/>
              <a:gd name="csY5" fmla="*/ 0 h 3525982"/>
              <a:gd name="csX6" fmla="*/ 0 w 4024745"/>
              <a:gd name="csY6" fmla="*/ 0 h 35259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4024745" h="3525982">
                <a:moveTo>
                  <a:pt x="0" y="0"/>
                </a:moveTo>
                <a:lnTo>
                  <a:pt x="13854" y="3525982"/>
                </a:lnTo>
                <a:lnTo>
                  <a:pt x="3726872" y="3525982"/>
                </a:lnTo>
                <a:lnTo>
                  <a:pt x="3726872" y="3179618"/>
                </a:lnTo>
                <a:lnTo>
                  <a:pt x="4024745" y="3179618"/>
                </a:lnTo>
                <a:lnTo>
                  <a:pt x="4024745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67FB885-B065-8B7B-F506-B8D23466331D}"/>
              </a:ext>
            </a:extLst>
          </p:cNvPr>
          <p:cNvSpPr/>
          <p:nvPr/>
        </p:nvSpPr>
        <p:spPr>
          <a:xfrm>
            <a:off x="246135" y="2658340"/>
            <a:ext cx="7672991" cy="41206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136E7E-C9B4-5FA3-8875-C40F2CA484A5}"/>
              </a:ext>
            </a:extLst>
          </p:cNvPr>
          <p:cNvSpPr/>
          <p:nvPr/>
        </p:nvSpPr>
        <p:spPr>
          <a:xfrm>
            <a:off x="8048997" y="772399"/>
            <a:ext cx="4024745" cy="23890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E3E9F94-FB05-2DB3-39A9-7496483A40FB}"/>
              </a:ext>
            </a:extLst>
          </p:cNvPr>
          <p:cNvSpPr/>
          <p:nvPr/>
        </p:nvSpPr>
        <p:spPr>
          <a:xfrm>
            <a:off x="4272874" y="79051"/>
            <a:ext cx="3646252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дослідження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EC25E-1518-D47F-B053-EBC70FC347E9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53C98-9994-D113-7952-CA9F3F408683}"/>
                  </a:ext>
                </a:extLst>
              </p:cNvPr>
              <p:cNvSpPr txBox="1"/>
              <p:nvPr/>
            </p:nvSpPr>
            <p:spPr>
              <a:xfrm>
                <a:off x="8080765" y="3183255"/>
                <a:ext cx="3982399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Вейвлет-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перетворення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часових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залежностей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sc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отримання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ознак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допомогою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моделей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комп’ютерного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зору</a:t>
                </a: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53C98-9994-D113-7952-CA9F3F40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65" y="3183255"/>
                <a:ext cx="3982399" cy="1938992"/>
              </a:xfrm>
              <a:prstGeom prst="rect">
                <a:avLst/>
              </a:prstGeom>
              <a:blipFill>
                <a:blip r:embed="rId2"/>
                <a:stretch>
                  <a:fillRect l="-766" t="-2516" r="-2450" b="-62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9394CE-EB19-B452-F433-7417EC0831D3}"/>
              </a:ext>
            </a:extLst>
          </p:cNvPr>
          <p:cNvSpPr txBox="1"/>
          <p:nvPr/>
        </p:nvSpPr>
        <p:spPr>
          <a:xfrm>
            <a:off x="246135" y="870832"/>
            <a:ext cx="50729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Моделювання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ВАХ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⁺-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урахуванням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наявності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домішок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SCAPS-1D</a:t>
            </a:r>
          </a:p>
        </p:txBody>
      </p:sp>
      <p:pic>
        <p:nvPicPr>
          <p:cNvPr id="9" name="Рисунок 8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BE8A14-79F6-F02C-9CD5-B404DD6C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56" y="870831"/>
            <a:ext cx="2341264" cy="1569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E1BA81-15F6-B5F3-FDF2-DC1E482AC20E}"/>
              </a:ext>
            </a:extLst>
          </p:cNvPr>
          <p:cNvSpPr txBox="1"/>
          <p:nvPr/>
        </p:nvSpPr>
        <p:spPr>
          <a:xfrm>
            <a:off x="8048997" y="772399"/>
            <a:ext cx="3982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Вимірювання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ВАХ,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вимірювання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кінетики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струму короткого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Изображение выглядит как метр">
            <a:extLst>
              <a:ext uri="{FF2B5EF4-FFF2-40B4-BE49-F238E27FC236}">
                <a16:creationId xmlns:a16="http://schemas.microsoft.com/office/drawing/2014/main" id="{8978BD16-75FD-E8D1-F719-EE75E8FDE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334" y="2054542"/>
            <a:ext cx="1527480" cy="101899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линия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831836C-CB8B-F888-57F9-738B3EE8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196" y="2055266"/>
            <a:ext cx="1768449" cy="101826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B03B7A9-C707-BD0D-9D96-42CF1F6E9613}"/>
              </a:ext>
            </a:extLst>
          </p:cNvPr>
          <p:cNvSpPr/>
          <p:nvPr/>
        </p:nvSpPr>
        <p:spPr>
          <a:xfrm>
            <a:off x="246135" y="782132"/>
            <a:ext cx="7672991" cy="17470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A0505E-0925-EC07-3724-D0D3EB9F3C13}"/>
              </a:ext>
            </a:extLst>
          </p:cNvPr>
          <p:cNvSpPr txBox="1"/>
          <p:nvPr/>
        </p:nvSpPr>
        <p:spPr>
          <a:xfrm>
            <a:off x="246135" y="2659751"/>
            <a:ext cx="76729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моделей машинного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пакетів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оптимізація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ru-RU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ru-RU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пакету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Optuna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 descr="Изображение выглядит как Шрифт, текст, логотип, Графика">
            <a:extLst>
              <a:ext uri="{FF2B5EF4-FFF2-40B4-BE49-F238E27FC236}">
                <a16:creationId xmlns:a16="http://schemas.microsoft.com/office/drawing/2014/main" id="{5A8DA761-CEA9-1B40-8DE3-C9346FB19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32" y="4178170"/>
            <a:ext cx="2652307" cy="90439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3F4FD-08BA-725F-9B58-B1F226286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6573" y="4229411"/>
            <a:ext cx="1567617" cy="84889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B10451-AD22-D33D-F96F-AF79E1774B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17" y="4178170"/>
            <a:ext cx="2624997" cy="9043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817228-D2B8-2D9D-0D42-1A5E56233BF9}"/>
              </a:ext>
            </a:extLst>
          </p:cNvPr>
          <p:cNvSpPr txBox="1"/>
          <p:nvPr/>
        </p:nvSpPr>
        <p:spPr>
          <a:xfrm>
            <a:off x="9727982" y="229835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CEF024-E951-3E8C-EE89-153BEB50E758}"/>
              </a:ext>
            </a:extLst>
          </p:cNvPr>
          <p:cNvSpPr txBox="1"/>
          <p:nvPr/>
        </p:nvSpPr>
        <p:spPr>
          <a:xfrm>
            <a:off x="3002050" y="439953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4CB092-0217-68FE-92E9-F6A02DE91325}"/>
              </a:ext>
            </a:extLst>
          </p:cNvPr>
          <p:cNvSpPr txBox="1"/>
          <p:nvPr/>
        </p:nvSpPr>
        <p:spPr>
          <a:xfrm>
            <a:off x="4899319" y="439953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Optuna Brand Guidelines">
            <a:extLst>
              <a:ext uri="{FF2B5EF4-FFF2-40B4-BE49-F238E27FC236}">
                <a16:creationId xmlns:a16="http://schemas.microsoft.com/office/drawing/2014/main" id="{3F1064DF-C45F-CF80-5676-ED27FFBC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593" y="5805823"/>
            <a:ext cx="2624997" cy="6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Рисунок 39" descr="Изображение выглядит как диаграмма,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EFDA4A-3C36-61E7-5BAF-D0CA83950D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871" y="5570443"/>
            <a:ext cx="1872274" cy="1170764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046A1B-C16E-9940-3CF5-331D5D4E7B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6839" y="5570442"/>
            <a:ext cx="2074060" cy="11707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D9BC8EF-92F2-CFB7-8F15-9C5E0E56C680}"/>
              </a:ext>
            </a:extLst>
          </p:cNvPr>
          <p:cNvSpPr txBox="1"/>
          <p:nvPr/>
        </p:nvSpPr>
        <p:spPr>
          <a:xfrm>
            <a:off x="2260375" y="5924991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F75D6C-EC36-8697-36C4-E976F96CE1CF}"/>
              </a:ext>
            </a:extLst>
          </p:cNvPr>
          <p:cNvSpPr txBox="1"/>
          <p:nvPr/>
        </p:nvSpPr>
        <p:spPr>
          <a:xfrm>
            <a:off x="4747969" y="5924991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Правая фигурная скобка 46">
            <a:extLst>
              <a:ext uri="{FF2B5EF4-FFF2-40B4-BE49-F238E27FC236}">
                <a16:creationId xmlns:a16="http://schemas.microsoft.com/office/drawing/2014/main" id="{11051149-020C-4B88-68A6-5C432BB26F8E}"/>
              </a:ext>
            </a:extLst>
          </p:cNvPr>
          <p:cNvSpPr/>
          <p:nvPr/>
        </p:nvSpPr>
        <p:spPr>
          <a:xfrm rot="5400000">
            <a:off x="3906768" y="1508881"/>
            <a:ext cx="348855" cy="746044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Левая круглая скобка 47">
            <a:extLst>
              <a:ext uri="{FF2B5EF4-FFF2-40B4-BE49-F238E27FC236}">
                <a16:creationId xmlns:a16="http://schemas.microsoft.com/office/drawing/2014/main" id="{F4B5B068-6C5A-3F78-298C-D35AE6541140}"/>
              </a:ext>
            </a:extLst>
          </p:cNvPr>
          <p:cNvSpPr/>
          <p:nvPr/>
        </p:nvSpPr>
        <p:spPr>
          <a:xfrm rot="5400000">
            <a:off x="4018079" y="1842275"/>
            <a:ext cx="130348" cy="745633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 descr="Изображение выглядит как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FA388D-0910-A4AB-581A-A1798C70A0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571" y="5152204"/>
            <a:ext cx="1837072" cy="1464387"/>
          </a:xfrm>
          <a:prstGeom prst="rect">
            <a:avLst/>
          </a:prstGeom>
        </p:spPr>
      </p:pic>
      <p:pic>
        <p:nvPicPr>
          <p:cNvPr id="56" name="Рисунок 55" descr="Изображение выглядит как мультфильм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317F875-2361-A272-9674-BC61287B22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1540" y="5123883"/>
            <a:ext cx="1824040" cy="12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0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8D6447A-4915-4144-2A84-B5ADD2B8F2FE}"/>
              </a:ext>
            </a:extLst>
          </p:cNvPr>
          <p:cNvSpPr/>
          <p:nvPr/>
        </p:nvSpPr>
        <p:spPr>
          <a:xfrm>
            <a:off x="2635081" y="98101"/>
            <a:ext cx="6921838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моделювання та експерименту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338256-BD2A-18A5-F0C1-0163009E3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2" y="804222"/>
            <a:ext cx="6357066" cy="576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EEB24B52-10D6-5990-313A-BB938D9F2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5097547"/>
                  </p:ext>
                </p:extLst>
              </p:nvPr>
            </p:nvGraphicFramePr>
            <p:xfrm>
              <a:off x="6732975" y="1224443"/>
              <a:ext cx="5156694" cy="18652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9534">
                      <a:extLst>
                        <a:ext uri="{9D8B030D-6E8A-4147-A177-3AD203B41FA5}">
                          <a16:colId xmlns:a16="http://schemas.microsoft.com/office/drawing/2014/main" val="2501063120"/>
                        </a:ext>
                      </a:extLst>
                    </a:gridCol>
                    <a:gridCol w="1974715">
                      <a:extLst>
                        <a:ext uri="{9D8B030D-6E8A-4147-A177-3AD203B41FA5}">
                          <a16:colId xmlns:a16="http://schemas.microsoft.com/office/drawing/2014/main" val="927075275"/>
                        </a:ext>
                      </a:extLst>
                    </a:gridCol>
                    <a:gridCol w="1932445">
                      <a:extLst>
                        <a:ext uri="{9D8B030D-6E8A-4147-A177-3AD203B41FA5}">
                          <a16:colId xmlns:a16="http://schemas.microsoft.com/office/drawing/2014/main" val="31319604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Діапазон значень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Кількість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79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мкм)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150 - 240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22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см</m:t>
                                    </m:r>
                                  </m:e>
                                  <m:sup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324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Fe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см</m:t>
                                    </m:r>
                                  </m:e>
                                  <m:sup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692694"/>
                      </a:ext>
                    </a:extLst>
                  </a:tr>
                  <a:tr h="289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(K)</a:t>
                          </a:r>
                          <a:endParaRPr lang="ru-RU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290 - 340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91669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EEB24B52-10D6-5990-313A-BB938D9F2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5097547"/>
                  </p:ext>
                </p:extLst>
              </p:nvPr>
            </p:nvGraphicFramePr>
            <p:xfrm>
              <a:off x="6732975" y="1224443"/>
              <a:ext cx="5156694" cy="18652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9534">
                      <a:extLst>
                        <a:ext uri="{9D8B030D-6E8A-4147-A177-3AD203B41FA5}">
                          <a16:colId xmlns:a16="http://schemas.microsoft.com/office/drawing/2014/main" val="2501063120"/>
                        </a:ext>
                      </a:extLst>
                    </a:gridCol>
                    <a:gridCol w="1974715">
                      <a:extLst>
                        <a:ext uri="{9D8B030D-6E8A-4147-A177-3AD203B41FA5}">
                          <a16:colId xmlns:a16="http://schemas.microsoft.com/office/drawing/2014/main" val="927075275"/>
                        </a:ext>
                      </a:extLst>
                    </a:gridCol>
                    <a:gridCol w="1932445">
                      <a:extLst>
                        <a:ext uri="{9D8B030D-6E8A-4147-A177-3AD203B41FA5}">
                          <a16:colId xmlns:a16="http://schemas.microsoft.com/office/drawing/2014/main" val="31319604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Діапазон значень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Кількість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79593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88" t="-103125" r="-315122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150 - 240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22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88" t="-213115" r="-31512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3385" t="-213115" r="-9876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324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88" t="-313115" r="-3151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3385" t="-313115" r="-9876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6926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(K)</a:t>
                          </a:r>
                          <a:endParaRPr lang="ru-RU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290 - 340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91669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CB2452D-EDAA-93A4-3C91-4055E1F45D61}"/>
              </a:ext>
            </a:extLst>
          </p:cNvPr>
          <p:cNvSpPr txBox="1"/>
          <p:nvPr/>
        </p:nvSpPr>
        <p:spPr>
          <a:xfrm>
            <a:off x="6647355" y="811286"/>
            <a:ext cx="5327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Параметри, що варіювалися для </a:t>
            </a:r>
            <a:r>
              <a:rPr lang="uk-UA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першої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моделі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99657969-0BB7-1D04-20B6-E94F537D66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23445"/>
                  </p:ext>
                </p:extLst>
              </p:nvPr>
            </p:nvGraphicFramePr>
            <p:xfrm>
              <a:off x="6573778" y="3638546"/>
              <a:ext cx="5401510" cy="277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4809">
                      <a:extLst>
                        <a:ext uri="{9D8B030D-6E8A-4147-A177-3AD203B41FA5}">
                          <a16:colId xmlns:a16="http://schemas.microsoft.com/office/drawing/2014/main" val="2501063120"/>
                        </a:ext>
                      </a:extLst>
                    </a:gridCol>
                    <a:gridCol w="2354094">
                      <a:extLst>
                        <a:ext uri="{9D8B030D-6E8A-4147-A177-3AD203B41FA5}">
                          <a16:colId xmlns:a16="http://schemas.microsoft.com/office/drawing/2014/main" val="927075275"/>
                        </a:ext>
                      </a:extLst>
                    </a:gridCol>
                    <a:gridCol w="1712607">
                      <a:extLst>
                        <a:ext uri="{9D8B030D-6E8A-4147-A177-3AD203B41FA5}">
                          <a16:colId xmlns:a16="http://schemas.microsoft.com/office/drawing/2014/main" val="31319604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Діапазон значень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Кількість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79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мкм)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uk-UA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0 - </a:t>
                          </a:r>
                          <a:r>
                            <a:rPr lang="uk-UA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380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22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см</m:t>
                                    </m:r>
                                  </m:e>
                                  <m:sup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324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Fe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см</m:t>
                                    </m:r>
                                  </m:e>
                                  <m:sup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uk-UA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692694"/>
                      </a:ext>
                    </a:extLst>
                  </a:tr>
                  <a:tr h="289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(K)</a:t>
                          </a:r>
                          <a:endParaRPr lang="ru-RU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290 - 340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9166983"/>
                      </a:ext>
                    </a:extLst>
                  </a:tr>
                  <a:tr h="289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Освітлення</a:t>
                          </a:r>
                          <a:endParaRPr lang="ru-RU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AM1.5G (1000 </a:t>
                          </a:r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Вт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м</m:t>
                                  </m:r>
                                </m:e>
                                <m:sup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uk-U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940 нм (5 Вт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м</m:t>
                                  </m:r>
                                </m:e>
                                <m:sup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940 нм (10 Вт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м</m:t>
                                  </m:r>
                                </m:e>
                                <m:sup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0003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99657969-0BB7-1D04-20B6-E94F537D66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623445"/>
                  </p:ext>
                </p:extLst>
              </p:nvPr>
            </p:nvGraphicFramePr>
            <p:xfrm>
              <a:off x="6573778" y="3638546"/>
              <a:ext cx="5401510" cy="277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4809">
                      <a:extLst>
                        <a:ext uri="{9D8B030D-6E8A-4147-A177-3AD203B41FA5}">
                          <a16:colId xmlns:a16="http://schemas.microsoft.com/office/drawing/2014/main" val="2501063120"/>
                        </a:ext>
                      </a:extLst>
                    </a:gridCol>
                    <a:gridCol w="2354094">
                      <a:extLst>
                        <a:ext uri="{9D8B030D-6E8A-4147-A177-3AD203B41FA5}">
                          <a16:colId xmlns:a16="http://schemas.microsoft.com/office/drawing/2014/main" val="927075275"/>
                        </a:ext>
                      </a:extLst>
                    </a:gridCol>
                    <a:gridCol w="1712607">
                      <a:extLst>
                        <a:ext uri="{9D8B030D-6E8A-4147-A177-3AD203B41FA5}">
                          <a16:colId xmlns:a16="http://schemas.microsoft.com/office/drawing/2014/main" val="31319604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Діапазон значень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Кількість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79593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457" t="-103125" r="-306849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uk-UA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0 - </a:t>
                          </a:r>
                          <a:r>
                            <a:rPr lang="uk-UA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380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22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457" t="-213115" r="-306849" b="-4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56848" t="-213115" r="-73643" b="-4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324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457" t="-313115" r="-306849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56848" t="-313115" r="-73643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6926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(K)</a:t>
                          </a:r>
                          <a:endParaRPr lang="ru-RU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290 - 340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916698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Освітлення</a:t>
                          </a:r>
                          <a:endParaRPr lang="ru-RU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56848" t="-208000" r="-73643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0003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89B868F-852E-6008-4685-097B2089E44A}"/>
              </a:ext>
            </a:extLst>
          </p:cNvPr>
          <p:cNvSpPr txBox="1"/>
          <p:nvPr/>
        </p:nvSpPr>
        <p:spPr>
          <a:xfrm>
            <a:off x="6473648" y="3228945"/>
            <a:ext cx="5233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Параметри, що варіювалися для </a:t>
            </a:r>
            <a:r>
              <a:rPr lang="uk-UA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другої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моделі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B8C06-586E-B4EE-7D14-6001FBE388FC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7ECF3A3-2EC7-CE7D-0930-8A157876C921}"/>
              </a:ext>
            </a:extLst>
          </p:cNvPr>
          <p:cNvSpPr/>
          <p:nvPr/>
        </p:nvSpPr>
        <p:spPr>
          <a:xfrm>
            <a:off x="3638145" y="4480998"/>
            <a:ext cx="2149807" cy="1891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DE4550E-F4DE-B8FB-9D34-13BE458A9307}"/>
              </a:ext>
            </a:extLst>
          </p:cNvPr>
          <p:cNvSpPr/>
          <p:nvPr/>
        </p:nvSpPr>
        <p:spPr>
          <a:xfrm>
            <a:off x="363994" y="2350658"/>
            <a:ext cx="5292134" cy="1946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A2CBCA2-855F-0D08-D4BB-4AB4BD4EE538}"/>
              </a:ext>
            </a:extLst>
          </p:cNvPr>
          <p:cNvSpPr/>
          <p:nvPr/>
        </p:nvSpPr>
        <p:spPr>
          <a:xfrm>
            <a:off x="2635081" y="98101"/>
            <a:ext cx="6921838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моделювання та експерименту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D4C7B-FE18-55F0-2D59-1B695AD406F3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839C4-191A-6881-D4B8-10654A78EA80}"/>
              </a:ext>
            </a:extLst>
          </p:cNvPr>
          <p:cNvSpPr txBox="1"/>
          <p:nvPr/>
        </p:nvSpPr>
        <p:spPr>
          <a:xfrm>
            <a:off x="1021023" y="787620"/>
            <a:ext cx="397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Перша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розрахункова модель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B9EE65C-A2DD-B477-4968-EA15519E4853}"/>
              </a:ext>
            </a:extLst>
          </p:cNvPr>
          <p:cNvCxnSpPr/>
          <p:nvPr/>
        </p:nvCxnSpPr>
        <p:spPr>
          <a:xfrm>
            <a:off x="6089515" y="923808"/>
            <a:ext cx="0" cy="57520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C3C31A-1D33-B02C-953A-46A9D145A7CE}"/>
              </a:ext>
            </a:extLst>
          </p:cNvPr>
          <p:cNvSpPr txBox="1"/>
          <p:nvPr/>
        </p:nvSpPr>
        <p:spPr>
          <a:xfrm>
            <a:off x="7422709" y="787620"/>
            <a:ext cx="377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Друга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розрахункова модель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A86B3-E84B-1320-D275-50366AD42C4D}"/>
              </a:ext>
            </a:extLst>
          </p:cNvPr>
          <p:cNvSpPr txBox="1"/>
          <p:nvPr/>
        </p:nvSpPr>
        <p:spPr>
          <a:xfrm>
            <a:off x="376887" y="1803822"/>
            <a:ext cx="5292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Темнові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вольт-амперні характеристики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1D2CB-CCB5-6394-16FC-0AED873C33AE}"/>
              </a:ext>
            </a:extLst>
          </p:cNvPr>
          <p:cNvSpPr txBox="1"/>
          <p:nvPr/>
        </p:nvSpPr>
        <p:spPr>
          <a:xfrm>
            <a:off x="6621006" y="1803822"/>
            <a:ext cx="537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Світлові вольт-амперні характеристики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FBC1598-9157-FB71-81D2-D82FC74C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9685" y="1399001"/>
            <a:ext cx="461665" cy="3479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698D89-77B0-02D3-E29E-0EE322DCE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4590" y="5260832"/>
            <a:ext cx="768410" cy="7861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8B8193-1976-4B26-5B7F-92F49A666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414309" y="5269718"/>
            <a:ext cx="768410" cy="78618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0A1D7B9-053D-287D-5B23-5D2AA91DB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1180" y="5371826"/>
            <a:ext cx="780132" cy="58801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ADB90B9-E19F-7628-8F24-BA786925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8350" y="5362940"/>
            <a:ext cx="780132" cy="588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18EA3B-6551-2998-3136-6A8545C6F271}"/>
                  </a:ext>
                </a:extLst>
              </p:cNvPr>
              <p:cNvSpPr txBox="1"/>
              <p:nvPr/>
            </p:nvSpPr>
            <p:spPr>
              <a:xfrm>
                <a:off x="7025158" y="6167527"/>
                <a:ext cx="5989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18EA3B-6551-2998-3136-6A8545C6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158" y="6167527"/>
                <a:ext cx="59894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F0E432-A9F2-D0F2-AA0B-73F59C4093A2}"/>
                  </a:ext>
                </a:extLst>
              </p:cNvPr>
              <p:cNvSpPr txBox="1"/>
              <p:nvPr/>
            </p:nvSpPr>
            <p:spPr>
              <a:xfrm>
                <a:off x="8376012" y="6167528"/>
                <a:ext cx="7704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oc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F0E432-A9F2-D0F2-AA0B-73F59C409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12" y="6167528"/>
                <a:ext cx="77046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2F3F56-0752-16EC-23FD-B2A9CDDC20E0}"/>
                  </a:ext>
                </a:extLst>
              </p:cNvPr>
              <p:cNvSpPr txBox="1"/>
              <p:nvPr/>
            </p:nvSpPr>
            <p:spPr>
              <a:xfrm>
                <a:off x="9589006" y="6193297"/>
                <a:ext cx="6187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2F3F56-0752-16EC-23FD-B2A9CDDC2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006" y="6193297"/>
                <a:ext cx="61875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9DE51F-3719-A9B7-6562-BD973EA28A6F}"/>
                  </a:ext>
                </a:extLst>
              </p:cNvPr>
              <p:cNvSpPr txBox="1"/>
              <p:nvPr/>
            </p:nvSpPr>
            <p:spPr>
              <a:xfrm>
                <a:off x="11159209" y="6126219"/>
                <a:ext cx="3294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ru-RU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9DE51F-3719-A9B7-6562-BD973EA2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209" y="6126219"/>
                <a:ext cx="329449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70E699-9C3D-A6F9-A659-C8825D776891}"/>
                  </a:ext>
                </a:extLst>
              </p:cNvPr>
              <p:cNvSpPr txBox="1"/>
              <p:nvPr/>
            </p:nvSpPr>
            <p:spPr>
              <a:xfrm>
                <a:off x="566010" y="2350658"/>
                <a:ext cx="467446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400" b="0" i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ru-RU" sz="2400" b="0" i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ru-RU" sz="2400" b="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V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)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kT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− 1</m:t>
                          </m:r>
                        </m:e>
                      </m:d>
                      <m:r>
                        <m:rPr>
                          <m:nor/>
                        </m:rPr>
                        <a:rPr lang="ru-RU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+ </m:t>
                      </m:r>
                    </m:oMath>
                  </m:oMathPara>
                </a14:m>
                <a:endParaRPr lang="en-US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70E699-9C3D-A6F9-A659-C8825D776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10" y="2350658"/>
                <a:ext cx="4674467" cy="922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02C17E-7DDC-0AB0-882D-DCD819D2BFCC}"/>
                  </a:ext>
                </a:extLst>
              </p:cNvPr>
              <p:cNvSpPr txBox="1"/>
              <p:nvPr/>
            </p:nvSpPr>
            <p:spPr>
              <a:xfrm>
                <a:off x="301507" y="3374561"/>
                <a:ext cx="536064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ru-RU" sz="2400" b="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V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)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ru-RU" sz="2400" b="0" i="1" smtClean="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uk-UA" sz="2400" b="0" i="1" smtClean="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kT</m:t>
                                  </m:r>
                                </m:den>
                              </m:f>
                            </m:e>
                          </m:d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− 1</m:t>
                          </m:r>
                        </m:e>
                      </m:d>
                      <m:r>
                        <m:rPr>
                          <m:nor/>
                        </m:rPr>
                        <a:rPr lang="ru-RU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02C17E-7DDC-0AB0-882D-DCD819D2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07" y="3374561"/>
                <a:ext cx="5360640" cy="9221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29E5C71-DD49-9CEE-3D8A-7EFC866AC7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1" y="4398464"/>
            <a:ext cx="3436547" cy="242171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F7F0F-DF71-BF38-6BB6-63EA4BC6DD71}"/>
                  </a:ext>
                </a:extLst>
              </p:cNvPr>
              <p:cNvSpPr txBox="1"/>
              <p:nvPr/>
            </p:nvSpPr>
            <p:spPr>
              <a:xfrm>
                <a:off x="4180904" y="5476829"/>
                <a:ext cx="10077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F7F0F-DF71-BF38-6BB6-63EA4BC6D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04" y="5476829"/>
                <a:ext cx="100770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275D426E-FEB8-04E4-E8F4-CB7173842E8F}"/>
              </a:ext>
            </a:extLst>
          </p:cNvPr>
          <p:cNvSpPr txBox="1"/>
          <p:nvPr/>
        </p:nvSpPr>
        <p:spPr>
          <a:xfrm>
            <a:off x="3316489" y="4480998"/>
            <a:ext cx="273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апроксимації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темнових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ВАХ вважалося: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C7E106-03CC-B9FF-4F8D-0876E63B9BDF}"/>
                  </a:ext>
                </a:extLst>
              </p:cNvPr>
              <p:cNvSpPr txBox="1"/>
              <p:nvPr/>
            </p:nvSpPr>
            <p:spPr>
              <a:xfrm>
                <a:off x="4115415" y="5857107"/>
                <a:ext cx="11952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</m:sub>
                      </m:sSub>
                      <m:r>
                        <a:rPr lang="uk-UA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uk-UA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→ ∞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C7E106-03CC-B9FF-4F8D-0876E63B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15" y="5857107"/>
                <a:ext cx="1195265" cy="400110"/>
              </a:xfrm>
              <a:prstGeom prst="rect">
                <a:avLst/>
              </a:prstGeom>
              <a:blipFill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1A4A7DA-31A1-3EF0-31DC-143EC2644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197" y="2313153"/>
            <a:ext cx="3870012" cy="287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EE75A73-BF93-DE0A-0135-E40E07EB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212" y="1399001"/>
            <a:ext cx="461665" cy="347976"/>
          </a:xfrm>
          <a:prstGeom prst="rect">
            <a:avLst/>
          </a:prstGeom>
        </p:spPr>
      </p:pic>
      <p:sp>
        <p:nvSpPr>
          <p:cNvPr id="38" name="Овал 37">
            <a:extLst>
              <a:ext uri="{FF2B5EF4-FFF2-40B4-BE49-F238E27FC236}">
                <a16:creationId xmlns:a16="http://schemas.microsoft.com/office/drawing/2014/main" id="{4815ECE7-3863-3C49-39F4-A55FDCBA0E13}"/>
              </a:ext>
            </a:extLst>
          </p:cNvPr>
          <p:cNvSpPr/>
          <p:nvPr/>
        </p:nvSpPr>
        <p:spPr>
          <a:xfrm>
            <a:off x="2500009" y="3939032"/>
            <a:ext cx="280790" cy="2633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62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C4A6DF-8DED-58DC-62DB-B2ED12AA2EB7}"/>
              </a:ext>
            </a:extLst>
          </p:cNvPr>
          <p:cNvSpPr/>
          <p:nvPr/>
        </p:nvSpPr>
        <p:spPr>
          <a:xfrm>
            <a:off x="2635081" y="98101"/>
            <a:ext cx="6921838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моделювання та експерименту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A9EB4-E883-158E-FCBB-2F3F358F9DF4}"/>
              </a:ext>
            </a:extLst>
          </p:cNvPr>
          <p:cNvSpPr txBox="1"/>
          <p:nvPr/>
        </p:nvSpPr>
        <p:spPr>
          <a:xfrm>
            <a:off x="208190" y="828248"/>
            <a:ext cx="8478611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Додатково враховані температурні та концентраційні залежності:</a:t>
            </a: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коефіцієнту поглинання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AIP Advances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067168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ефективних мас вільних носіїв </a:t>
            </a:r>
          </a:p>
          <a:p>
            <a:pPr marL="87313" lvl="1">
              <a:lnSpc>
                <a:spcPct val="150000"/>
              </a:lnSpc>
              <a:tabLst>
                <a:tab pos="719138" algn="l"/>
              </a:tabLs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O’Mara Handbook of semiconductor silicon technology 1990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теплових швидкостей носіїв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2944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ширини забороненої зони за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Пасслером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085201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коефіцієнта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міжзонної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випромінювальної рекомбінації </a:t>
            </a:r>
          </a:p>
          <a:p>
            <a:pPr marL="87313" lvl="1">
              <a:lnSpc>
                <a:spcPct val="150000"/>
              </a:lnSpc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Sol. Energy Mater. Sol. Cells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111467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коефіцієнтів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Оже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-рекомбінації 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Sol. Energy Mater. Sol. Cells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111428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звуження забороненої зони внаслідок легування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194505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густини станів поблизу границь дозволених зон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115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093705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рухливості електронів та дірок за теорією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Классена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Solid-State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Electron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953];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параметрів дефектних рівнів 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Sol. Energy Mater. Sol. Cells.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187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263–272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2BD276-A009-AE51-65E7-C9FF125E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87" y="1731453"/>
            <a:ext cx="4025204" cy="2754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9193B-90A3-ACEB-CAC1-F0DE2C1060DB}"/>
              </a:ext>
            </a:extLst>
          </p:cNvPr>
          <p:cNvSpPr txBox="1"/>
          <p:nvPr/>
        </p:nvSpPr>
        <p:spPr>
          <a:xfrm>
            <a:off x="8386759" y="1023567"/>
            <a:ext cx="3166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SCAPS 3.3.1</a:t>
            </a:r>
            <a:r>
              <a:rPr lang="uk-U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EA9C5-4866-D624-8DF9-E8A40A5AC778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960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2089</Words>
  <Application>Microsoft Office PowerPoint</Application>
  <PresentationFormat>Широкоэкранный</PresentationFormat>
  <Paragraphs>492</Paragraphs>
  <Slides>22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Krokoz™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Олексій Завгородній</dc:creator>
  <cp:lastModifiedBy>Олексій Завгородній</cp:lastModifiedBy>
  <cp:revision>102</cp:revision>
  <dcterms:created xsi:type="dcterms:W3CDTF">2025-05-09T01:13:34Z</dcterms:created>
  <dcterms:modified xsi:type="dcterms:W3CDTF">2026-01-28T06:47:25Z</dcterms:modified>
</cp:coreProperties>
</file>